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68" r:id="rId3"/>
    <p:sldId id="258" r:id="rId4"/>
    <p:sldId id="262" r:id="rId5"/>
    <p:sldId id="263" r:id="rId6"/>
    <p:sldId id="264" r:id="rId7"/>
    <p:sldId id="265" r:id="rId8"/>
    <p:sldId id="266" r:id="rId9"/>
    <p:sldId id="267" r:id="rId10"/>
    <p:sldId id="259" r:id="rId11"/>
    <p:sldId id="261" r:id="rId12"/>
    <p:sldId id="26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0777"/>
  </p:normalViewPr>
  <p:slideViewPr>
    <p:cSldViewPr snapToGrid="0" snapToObjects="1">
      <p:cViewPr>
        <p:scale>
          <a:sx n="100" d="100"/>
          <a:sy n="100" d="100"/>
        </p:scale>
        <p:origin x="1000"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tiff>
</file>

<file path=ppt/media/image2.tif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B3D750-B55F-E74B-B659-4E8FD2267142}" type="datetimeFigureOut">
              <a:rPr lang="en-US" smtClean="0"/>
              <a:t>11/1/20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0149EB-FB36-E944-979D-E39ADA3012E4}" type="slidenum">
              <a:rPr lang="en-US" smtClean="0"/>
              <a:t>‹#›</a:t>
            </a:fld>
            <a:endParaRPr lang="en-US"/>
          </a:p>
        </p:txBody>
      </p:sp>
    </p:spTree>
    <p:extLst>
      <p:ext uri="{BB962C8B-B14F-4D97-AF65-F5344CB8AC3E}">
        <p14:creationId xmlns:p14="http://schemas.microsoft.com/office/powerpoint/2010/main" val="36207866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learning.oreilly.com/library/view/building-micro-frontends/9781492082989/"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learning.oreilly.com/library/view/building-micro-frontends/9781492082989/"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err="1"/>
              <a:t>Thoughtworks</a:t>
            </a:r>
            <a:r>
              <a:rPr lang="en-US" dirty="0"/>
              <a:t>: https://</a:t>
            </a:r>
            <a:r>
              <a:rPr lang="en-US" dirty="0" err="1"/>
              <a:t>martinfowler.com</a:t>
            </a:r>
            <a:r>
              <a:rPr lang="en-US" dirty="0"/>
              <a:t>/articles/micro-</a:t>
            </a:r>
            <a:r>
              <a:rPr lang="en-US" dirty="0" err="1"/>
              <a:t>frontends.html</a:t>
            </a:r>
            <a:r>
              <a:rPr lang="en-US" dirty="0"/>
              <a:t>#:~:text=In%20short%2C%20micro%20frontends%20are,about%20the%20dependencies%20between%20them.</a:t>
            </a:r>
          </a:p>
          <a:p>
            <a:pPr marL="228600" indent="-228600">
              <a:buAutoNum type="arabicPeriod"/>
            </a:pPr>
            <a:r>
              <a:rPr lang="en-US" sz="1200" b="0" i="0" u="none" strike="noStrike" kern="1200" dirty="0">
                <a:solidFill>
                  <a:schemeClr val="tx1"/>
                </a:solidFill>
                <a:effectLst/>
                <a:latin typeface="+mn-lt"/>
                <a:ea typeface="+mn-ea"/>
                <a:cs typeface="+mn-cs"/>
                <a:hlinkClick r:id="rId3"/>
              </a:rPr>
              <a:t>Building Micro-Frontends</a:t>
            </a:r>
            <a:r>
              <a:rPr lang="en-US" sz="1200" b="0" i="0" u="none" strike="noStrike"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by Luca </a:t>
            </a:r>
            <a:r>
              <a:rPr lang="en-US" sz="1200" b="0" i="0" kern="1200" dirty="0" err="1">
                <a:solidFill>
                  <a:schemeClr val="tx1"/>
                </a:solidFill>
                <a:effectLst/>
                <a:latin typeface="+mn-lt"/>
                <a:ea typeface="+mn-ea"/>
                <a:cs typeface="+mn-cs"/>
              </a:rPr>
              <a:t>Mezzalira</a:t>
            </a:r>
            <a:endParaRPr lang="en-US" sz="1200" b="0" i="0" kern="1200" dirty="0">
              <a:solidFill>
                <a:schemeClr val="tx1"/>
              </a:solidFill>
              <a:effectLst/>
              <a:latin typeface="+mn-lt"/>
              <a:ea typeface="+mn-ea"/>
              <a:cs typeface="+mn-cs"/>
            </a:endParaRPr>
          </a:p>
          <a:p>
            <a:pPr marL="228600" indent="-228600">
              <a:buAutoNum type="arabicPeriod"/>
            </a:pPr>
            <a:r>
              <a:rPr lang="en-US" sz="1200" b="0" i="0" kern="1200" dirty="0" err="1">
                <a:solidFill>
                  <a:schemeClr val="tx1"/>
                </a:solidFill>
                <a:effectLst/>
                <a:latin typeface="+mn-lt"/>
                <a:ea typeface="+mn-ea"/>
                <a:cs typeface="+mn-cs"/>
              </a:rPr>
              <a:t>Paypal</a:t>
            </a:r>
            <a:r>
              <a:rPr lang="en-US" sz="1200" b="0" i="0" kern="1200" dirty="0">
                <a:solidFill>
                  <a:schemeClr val="tx1"/>
                </a:solidFill>
                <a:effectLst/>
                <a:latin typeface="+mn-lt"/>
                <a:ea typeface="+mn-ea"/>
                <a:cs typeface="+mn-cs"/>
              </a:rPr>
              <a:t> Engineering: https://</a:t>
            </a:r>
            <a:r>
              <a:rPr lang="en-US" sz="1200" b="0" i="0" kern="1200" dirty="0" err="1">
                <a:solidFill>
                  <a:schemeClr val="tx1"/>
                </a:solidFill>
                <a:effectLst/>
                <a:latin typeface="+mn-lt"/>
                <a:ea typeface="+mn-ea"/>
                <a:cs typeface="+mn-cs"/>
              </a:rPr>
              <a:t>medium.com</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paypal</a:t>
            </a:r>
            <a:r>
              <a:rPr lang="en-US" sz="1200" b="0" i="0" kern="1200" dirty="0">
                <a:solidFill>
                  <a:schemeClr val="tx1"/>
                </a:solidFill>
                <a:effectLst/>
                <a:latin typeface="+mn-lt"/>
                <a:ea typeface="+mn-ea"/>
                <a:cs typeface="+mn-cs"/>
              </a:rPr>
              <a:t>-engineering/how-micro-frontend-has-changed-our-team-dynamic-ba2f01597f48</a:t>
            </a:r>
          </a:p>
        </p:txBody>
      </p:sp>
      <p:sp>
        <p:nvSpPr>
          <p:cNvPr id="4" name="Slide Number Placeholder 3"/>
          <p:cNvSpPr>
            <a:spLocks noGrp="1"/>
          </p:cNvSpPr>
          <p:nvPr>
            <p:ph type="sldNum" sz="quarter" idx="5"/>
          </p:nvPr>
        </p:nvSpPr>
        <p:spPr/>
        <p:txBody>
          <a:bodyPr/>
          <a:lstStyle/>
          <a:p>
            <a:fld id="{DA0149EB-FB36-E944-979D-E39ADA3012E4}" type="slidenum">
              <a:rPr lang="en-US" smtClean="0"/>
              <a:t>1</a:t>
            </a:fld>
            <a:endParaRPr lang="en-US"/>
          </a:p>
        </p:txBody>
      </p:sp>
    </p:spTree>
    <p:extLst>
      <p:ext uri="{BB962C8B-B14F-4D97-AF65-F5344CB8AC3E}">
        <p14:creationId xmlns:p14="http://schemas.microsoft.com/office/powerpoint/2010/main" val="920985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err="1"/>
              <a:t>Thoughtworks</a:t>
            </a:r>
            <a:r>
              <a:rPr lang="en-US" dirty="0"/>
              <a:t>: https://</a:t>
            </a:r>
            <a:r>
              <a:rPr lang="en-US" dirty="0" err="1"/>
              <a:t>martinfowler.com</a:t>
            </a:r>
            <a:r>
              <a:rPr lang="en-US" dirty="0"/>
              <a:t>/articles/micro-</a:t>
            </a:r>
            <a:r>
              <a:rPr lang="en-US" dirty="0" err="1"/>
              <a:t>frontends.html</a:t>
            </a:r>
            <a:r>
              <a:rPr lang="en-US" dirty="0"/>
              <a:t>#:~:text=In%20short%2C%20micro%20frontends%20are,about%20the%20dependencies%20between%20them.</a:t>
            </a:r>
          </a:p>
          <a:p>
            <a:pPr marL="228600" indent="-228600">
              <a:buAutoNum type="arabicPeriod"/>
            </a:pPr>
            <a:r>
              <a:rPr lang="en-US" sz="1200" b="0" i="0" u="none" strike="noStrike" kern="1200" dirty="0">
                <a:solidFill>
                  <a:schemeClr val="tx1"/>
                </a:solidFill>
                <a:effectLst/>
                <a:latin typeface="+mn-lt"/>
                <a:ea typeface="+mn-ea"/>
                <a:cs typeface="+mn-cs"/>
                <a:hlinkClick r:id="rId3"/>
              </a:rPr>
              <a:t>Building Micro-Frontends</a:t>
            </a:r>
            <a:r>
              <a:rPr lang="en-US" sz="1200" b="0" i="0" u="none" strike="noStrike"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by Luca </a:t>
            </a:r>
            <a:r>
              <a:rPr lang="en-US" sz="1200" b="0" i="0" kern="1200" dirty="0" err="1">
                <a:solidFill>
                  <a:schemeClr val="tx1"/>
                </a:solidFill>
                <a:effectLst/>
                <a:latin typeface="+mn-lt"/>
                <a:ea typeface="+mn-ea"/>
                <a:cs typeface="+mn-cs"/>
              </a:rPr>
              <a:t>Mezzalira</a:t>
            </a:r>
            <a:endParaRPr lang="en-US" sz="1200" b="0" i="0" kern="1200" dirty="0">
              <a:solidFill>
                <a:schemeClr val="tx1"/>
              </a:solidFill>
              <a:effectLst/>
              <a:latin typeface="+mn-lt"/>
              <a:ea typeface="+mn-ea"/>
              <a:cs typeface="+mn-cs"/>
            </a:endParaRPr>
          </a:p>
          <a:p>
            <a:pPr marL="228600" indent="-228600">
              <a:buAutoNum type="arabicPeriod"/>
            </a:pPr>
            <a:r>
              <a:rPr lang="en-US" sz="1200" b="0" i="0" kern="1200" dirty="0" err="1">
                <a:solidFill>
                  <a:schemeClr val="tx1"/>
                </a:solidFill>
                <a:effectLst/>
                <a:latin typeface="+mn-lt"/>
                <a:ea typeface="+mn-ea"/>
                <a:cs typeface="+mn-cs"/>
              </a:rPr>
              <a:t>Paypal</a:t>
            </a:r>
            <a:r>
              <a:rPr lang="en-US" sz="1200" b="0" i="0" kern="1200" dirty="0">
                <a:solidFill>
                  <a:schemeClr val="tx1"/>
                </a:solidFill>
                <a:effectLst/>
                <a:latin typeface="+mn-lt"/>
                <a:ea typeface="+mn-ea"/>
                <a:cs typeface="+mn-cs"/>
              </a:rPr>
              <a:t> Engineering: https://</a:t>
            </a:r>
            <a:r>
              <a:rPr lang="en-US" sz="1200" b="0" i="0" kern="1200" dirty="0" err="1">
                <a:solidFill>
                  <a:schemeClr val="tx1"/>
                </a:solidFill>
                <a:effectLst/>
                <a:latin typeface="+mn-lt"/>
                <a:ea typeface="+mn-ea"/>
                <a:cs typeface="+mn-cs"/>
              </a:rPr>
              <a:t>medium.com</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paypal</a:t>
            </a:r>
            <a:r>
              <a:rPr lang="en-US" sz="1200" b="0" i="0" kern="1200" dirty="0">
                <a:solidFill>
                  <a:schemeClr val="tx1"/>
                </a:solidFill>
                <a:effectLst/>
                <a:latin typeface="+mn-lt"/>
                <a:ea typeface="+mn-ea"/>
                <a:cs typeface="+mn-cs"/>
              </a:rPr>
              <a:t>-engineering/how-micro-frontend-has-changed-our-team-dynamic-ba2f01597f48</a:t>
            </a:r>
          </a:p>
        </p:txBody>
      </p:sp>
      <p:sp>
        <p:nvSpPr>
          <p:cNvPr id="4" name="Slide Number Placeholder 3"/>
          <p:cNvSpPr>
            <a:spLocks noGrp="1"/>
          </p:cNvSpPr>
          <p:nvPr>
            <p:ph type="sldNum" sz="quarter" idx="5"/>
          </p:nvPr>
        </p:nvSpPr>
        <p:spPr/>
        <p:txBody>
          <a:bodyPr/>
          <a:lstStyle/>
          <a:p>
            <a:fld id="{DA0149EB-FB36-E944-979D-E39ADA3012E4}" type="slidenum">
              <a:rPr lang="en-US" smtClean="0"/>
              <a:t>2</a:t>
            </a:fld>
            <a:endParaRPr lang="en-US"/>
          </a:p>
        </p:txBody>
      </p:sp>
    </p:spTree>
    <p:extLst>
      <p:ext uri="{BB962C8B-B14F-4D97-AF65-F5344CB8AC3E}">
        <p14:creationId xmlns:p14="http://schemas.microsoft.com/office/powerpoint/2010/main" val="4173936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frontconf.com</a:t>
            </a:r>
            <a:r>
              <a:rPr lang="en-US" dirty="0"/>
              <a:t>/talks/21-03-2020/micro-frontends-the-good-the-bad-and-the-ugly/</a:t>
            </a:r>
          </a:p>
          <a:p>
            <a:endParaRPr lang="en-US" dirty="0"/>
          </a:p>
        </p:txBody>
      </p:sp>
      <p:sp>
        <p:nvSpPr>
          <p:cNvPr id="4" name="Slide Number Placeholder 3"/>
          <p:cNvSpPr>
            <a:spLocks noGrp="1"/>
          </p:cNvSpPr>
          <p:nvPr>
            <p:ph type="sldNum" sz="quarter" idx="5"/>
          </p:nvPr>
        </p:nvSpPr>
        <p:spPr/>
        <p:txBody>
          <a:bodyPr/>
          <a:lstStyle/>
          <a:p>
            <a:fld id="{DA0149EB-FB36-E944-979D-E39ADA3012E4}" type="slidenum">
              <a:rPr lang="en-US" smtClean="0"/>
              <a:t>4</a:t>
            </a:fld>
            <a:endParaRPr lang="en-US"/>
          </a:p>
        </p:txBody>
      </p:sp>
    </p:spTree>
    <p:extLst>
      <p:ext uri="{BB962C8B-B14F-4D97-AF65-F5344CB8AC3E}">
        <p14:creationId xmlns:p14="http://schemas.microsoft.com/office/powerpoint/2010/main" val="20895252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Google </a:t>
            </a:r>
            <a:r>
              <a:rPr lang="en-US" dirty="0" err="1"/>
              <a:t>MonoRepos</a:t>
            </a:r>
            <a:endParaRPr lang="en-US" dirty="0"/>
          </a:p>
        </p:txBody>
      </p:sp>
      <p:sp>
        <p:nvSpPr>
          <p:cNvPr id="4" name="Slide Number Placeholder 3"/>
          <p:cNvSpPr>
            <a:spLocks noGrp="1"/>
          </p:cNvSpPr>
          <p:nvPr>
            <p:ph type="sldNum" sz="quarter" idx="5"/>
          </p:nvPr>
        </p:nvSpPr>
        <p:spPr/>
        <p:txBody>
          <a:bodyPr/>
          <a:lstStyle/>
          <a:p>
            <a:fld id="{DA0149EB-FB36-E944-979D-E39ADA3012E4}" type="slidenum">
              <a:rPr lang="en-US" smtClean="0"/>
              <a:t>5</a:t>
            </a:fld>
            <a:endParaRPr lang="en-US"/>
          </a:p>
        </p:txBody>
      </p:sp>
    </p:spTree>
    <p:extLst>
      <p:ext uri="{BB962C8B-B14F-4D97-AF65-F5344CB8AC3E}">
        <p14:creationId xmlns:p14="http://schemas.microsoft.com/office/powerpoint/2010/main" val="29938827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medium.embengineering.com</a:t>
            </a:r>
            <a:r>
              <a:rPr lang="en-US" dirty="0"/>
              <a:t>/micro-front-ends-and-manifest-automation-2988a22e8941</a:t>
            </a:r>
          </a:p>
        </p:txBody>
      </p:sp>
      <p:sp>
        <p:nvSpPr>
          <p:cNvPr id="4" name="Slide Number Placeholder 3"/>
          <p:cNvSpPr>
            <a:spLocks noGrp="1"/>
          </p:cNvSpPr>
          <p:nvPr>
            <p:ph type="sldNum" sz="quarter" idx="5"/>
          </p:nvPr>
        </p:nvSpPr>
        <p:spPr/>
        <p:txBody>
          <a:bodyPr/>
          <a:lstStyle/>
          <a:p>
            <a:fld id="{DA0149EB-FB36-E944-979D-E39ADA3012E4}" type="slidenum">
              <a:rPr lang="en-US" smtClean="0"/>
              <a:t>6</a:t>
            </a:fld>
            <a:endParaRPr lang="en-US"/>
          </a:p>
        </p:txBody>
      </p:sp>
    </p:spTree>
    <p:extLst>
      <p:ext uri="{BB962C8B-B14F-4D97-AF65-F5344CB8AC3E}">
        <p14:creationId xmlns:p14="http://schemas.microsoft.com/office/powerpoint/2010/main" val="179573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www.npmjs.com</a:t>
            </a:r>
            <a:r>
              <a:rPr lang="en-US" dirty="0"/>
              <a:t>/package/broadcast-channel</a:t>
            </a:r>
          </a:p>
        </p:txBody>
      </p:sp>
      <p:sp>
        <p:nvSpPr>
          <p:cNvPr id="4" name="Slide Number Placeholder 3"/>
          <p:cNvSpPr>
            <a:spLocks noGrp="1"/>
          </p:cNvSpPr>
          <p:nvPr>
            <p:ph type="sldNum" sz="quarter" idx="5"/>
          </p:nvPr>
        </p:nvSpPr>
        <p:spPr/>
        <p:txBody>
          <a:bodyPr/>
          <a:lstStyle/>
          <a:p>
            <a:fld id="{DA0149EB-FB36-E944-979D-E39ADA3012E4}" type="slidenum">
              <a:rPr lang="en-US" smtClean="0"/>
              <a:t>7</a:t>
            </a:fld>
            <a:endParaRPr lang="en-US"/>
          </a:p>
        </p:txBody>
      </p:sp>
    </p:spTree>
    <p:extLst>
      <p:ext uri="{BB962C8B-B14F-4D97-AF65-F5344CB8AC3E}">
        <p14:creationId xmlns:p14="http://schemas.microsoft.com/office/powerpoint/2010/main" val="1366061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ATM, Teller Machines, Web </a:t>
            </a:r>
            <a:r>
              <a:rPr lang="en-US" dirty="0" err="1"/>
              <a:t>Borwsers</a:t>
            </a:r>
            <a:r>
              <a:rPr lang="en-US" dirty="0"/>
              <a:t> etc.</a:t>
            </a:r>
          </a:p>
        </p:txBody>
      </p:sp>
      <p:sp>
        <p:nvSpPr>
          <p:cNvPr id="4" name="Slide Number Placeholder 3"/>
          <p:cNvSpPr>
            <a:spLocks noGrp="1"/>
          </p:cNvSpPr>
          <p:nvPr>
            <p:ph type="sldNum" sz="quarter" idx="5"/>
          </p:nvPr>
        </p:nvSpPr>
        <p:spPr/>
        <p:txBody>
          <a:bodyPr/>
          <a:lstStyle/>
          <a:p>
            <a:fld id="{DA0149EB-FB36-E944-979D-E39ADA3012E4}" type="slidenum">
              <a:rPr lang="en-US" smtClean="0"/>
              <a:t>11</a:t>
            </a:fld>
            <a:endParaRPr lang="en-US"/>
          </a:p>
        </p:txBody>
      </p:sp>
    </p:spTree>
    <p:extLst>
      <p:ext uri="{BB962C8B-B14F-4D97-AF65-F5344CB8AC3E}">
        <p14:creationId xmlns:p14="http://schemas.microsoft.com/office/powerpoint/2010/main" val="218848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3B463-B4A6-FD4A-A464-83072E8BF3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A81F0A2-A447-6244-B13F-7EEB0FCA16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0478F6-D922-104E-A4A7-0D9F30E9290F}"/>
              </a:ext>
            </a:extLst>
          </p:cNvPr>
          <p:cNvSpPr>
            <a:spLocks noGrp="1"/>
          </p:cNvSpPr>
          <p:nvPr>
            <p:ph type="dt" sz="half" idx="10"/>
          </p:nvPr>
        </p:nvSpPr>
        <p:spPr/>
        <p:txBody>
          <a:bodyPr/>
          <a:lstStyle/>
          <a:p>
            <a:fld id="{B1C85058-6E91-AF4F-B351-3CAE7A51617B}" type="datetimeFigureOut">
              <a:rPr lang="en-US" smtClean="0"/>
              <a:t>11/1/20</a:t>
            </a:fld>
            <a:endParaRPr lang="en-US"/>
          </a:p>
        </p:txBody>
      </p:sp>
      <p:sp>
        <p:nvSpPr>
          <p:cNvPr id="5" name="Footer Placeholder 4">
            <a:extLst>
              <a:ext uri="{FF2B5EF4-FFF2-40B4-BE49-F238E27FC236}">
                <a16:creationId xmlns:a16="http://schemas.microsoft.com/office/drawing/2014/main" id="{A89D4462-58EA-984F-9626-50E611AC16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9EDE1D-668A-A947-9E71-09CD826505CE}"/>
              </a:ext>
            </a:extLst>
          </p:cNvPr>
          <p:cNvSpPr>
            <a:spLocks noGrp="1"/>
          </p:cNvSpPr>
          <p:nvPr>
            <p:ph type="sldNum" sz="quarter" idx="12"/>
          </p:nvPr>
        </p:nvSpPr>
        <p:spPr/>
        <p:txBody>
          <a:bodyPr/>
          <a:lstStyle/>
          <a:p>
            <a:fld id="{1B32A464-176F-784E-9C1F-B984F2BBB8F9}" type="slidenum">
              <a:rPr lang="en-US" smtClean="0"/>
              <a:t>‹#›</a:t>
            </a:fld>
            <a:endParaRPr lang="en-US"/>
          </a:p>
        </p:txBody>
      </p:sp>
    </p:spTree>
    <p:extLst>
      <p:ext uri="{BB962C8B-B14F-4D97-AF65-F5344CB8AC3E}">
        <p14:creationId xmlns:p14="http://schemas.microsoft.com/office/powerpoint/2010/main" val="19883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D30DC-E95A-D440-A926-F473FF5D48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57FB396-5808-B14D-91BB-E63DB4338F0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49E8AA-52FE-E248-BA99-71F0D12FD82B}"/>
              </a:ext>
            </a:extLst>
          </p:cNvPr>
          <p:cNvSpPr>
            <a:spLocks noGrp="1"/>
          </p:cNvSpPr>
          <p:nvPr>
            <p:ph type="dt" sz="half" idx="10"/>
          </p:nvPr>
        </p:nvSpPr>
        <p:spPr/>
        <p:txBody>
          <a:bodyPr/>
          <a:lstStyle/>
          <a:p>
            <a:fld id="{B1C85058-6E91-AF4F-B351-3CAE7A51617B}" type="datetimeFigureOut">
              <a:rPr lang="en-US" smtClean="0"/>
              <a:t>11/1/20</a:t>
            </a:fld>
            <a:endParaRPr lang="en-US"/>
          </a:p>
        </p:txBody>
      </p:sp>
      <p:sp>
        <p:nvSpPr>
          <p:cNvPr id="5" name="Footer Placeholder 4">
            <a:extLst>
              <a:ext uri="{FF2B5EF4-FFF2-40B4-BE49-F238E27FC236}">
                <a16:creationId xmlns:a16="http://schemas.microsoft.com/office/drawing/2014/main" id="{361EE169-AFD4-A443-8615-3C07F7FB0C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48E73D-65C5-6D4E-9654-5C211C90B485}"/>
              </a:ext>
            </a:extLst>
          </p:cNvPr>
          <p:cNvSpPr>
            <a:spLocks noGrp="1"/>
          </p:cNvSpPr>
          <p:nvPr>
            <p:ph type="sldNum" sz="quarter" idx="12"/>
          </p:nvPr>
        </p:nvSpPr>
        <p:spPr/>
        <p:txBody>
          <a:bodyPr/>
          <a:lstStyle/>
          <a:p>
            <a:fld id="{1B32A464-176F-784E-9C1F-B984F2BBB8F9}" type="slidenum">
              <a:rPr lang="en-US" smtClean="0"/>
              <a:t>‹#›</a:t>
            </a:fld>
            <a:endParaRPr lang="en-US"/>
          </a:p>
        </p:txBody>
      </p:sp>
    </p:spTree>
    <p:extLst>
      <p:ext uri="{BB962C8B-B14F-4D97-AF65-F5344CB8AC3E}">
        <p14:creationId xmlns:p14="http://schemas.microsoft.com/office/powerpoint/2010/main" val="37789434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FB6198-3B76-984C-BBB4-53B9E3A507B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BC9B382-D192-AA4E-9A44-9B0688A280B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422752-338B-CB44-A374-681FEEF0427C}"/>
              </a:ext>
            </a:extLst>
          </p:cNvPr>
          <p:cNvSpPr>
            <a:spLocks noGrp="1"/>
          </p:cNvSpPr>
          <p:nvPr>
            <p:ph type="dt" sz="half" idx="10"/>
          </p:nvPr>
        </p:nvSpPr>
        <p:spPr/>
        <p:txBody>
          <a:bodyPr/>
          <a:lstStyle/>
          <a:p>
            <a:fld id="{B1C85058-6E91-AF4F-B351-3CAE7A51617B}" type="datetimeFigureOut">
              <a:rPr lang="en-US" smtClean="0"/>
              <a:t>11/1/20</a:t>
            </a:fld>
            <a:endParaRPr lang="en-US"/>
          </a:p>
        </p:txBody>
      </p:sp>
      <p:sp>
        <p:nvSpPr>
          <p:cNvPr id="5" name="Footer Placeholder 4">
            <a:extLst>
              <a:ext uri="{FF2B5EF4-FFF2-40B4-BE49-F238E27FC236}">
                <a16:creationId xmlns:a16="http://schemas.microsoft.com/office/drawing/2014/main" id="{BDD9A4FF-9465-1442-8DE2-C0002E767C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4939EF-20D4-9F47-8852-8F6124B48E95}"/>
              </a:ext>
            </a:extLst>
          </p:cNvPr>
          <p:cNvSpPr>
            <a:spLocks noGrp="1"/>
          </p:cNvSpPr>
          <p:nvPr>
            <p:ph type="sldNum" sz="quarter" idx="12"/>
          </p:nvPr>
        </p:nvSpPr>
        <p:spPr/>
        <p:txBody>
          <a:bodyPr/>
          <a:lstStyle/>
          <a:p>
            <a:fld id="{1B32A464-176F-784E-9C1F-B984F2BBB8F9}" type="slidenum">
              <a:rPr lang="en-US" smtClean="0"/>
              <a:t>‹#›</a:t>
            </a:fld>
            <a:endParaRPr lang="en-US"/>
          </a:p>
        </p:txBody>
      </p:sp>
    </p:spTree>
    <p:extLst>
      <p:ext uri="{BB962C8B-B14F-4D97-AF65-F5344CB8AC3E}">
        <p14:creationId xmlns:p14="http://schemas.microsoft.com/office/powerpoint/2010/main" val="1902096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6176A-1A8E-2E44-9AA4-FAC91D76C0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71D607-176E-0646-83C3-D20EFB199F9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E1668C-CD59-D74C-A649-60EFECAF16C1}"/>
              </a:ext>
            </a:extLst>
          </p:cNvPr>
          <p:cNvSpPr>
            <a:spLocks noGrp="1"/>
          </p:cNvSpPr>
          <p:nvPr>
            <p:ph type="dt" sz="half" idx="10"/>
          </p:nvPr>
        </p:nvSpPr>
        <p:spPr/>
        <p:txBody>
          <a:bodyPr/>
          <a:lstStyle/>
          <a:p>
            <a:fld id="{B1C85058-6E91-AF4F-B351-3CAE7A51617B}" type="datetimeFigureOut">
              <a:rPr lang="en-US" smtClean="0"/>
              <a:t>11/1/20</a:t>
            </a:fld>
            <a:endParaRPr lang="en-US"/>
          </a:p>
        </p:txBody>
      </p:sp>
      <p:sp>
        <p:nvSpPr>
          <p:cNvPr id="5" name="Footer Placeholder 4">
            <a:extLst>
              <a:ext uri="{FF2B5EF4-FFF2-40B4-BE49-F238E27FC236}">
                <a16:creationId xmlns:a16="http://schemas.microsoft.com/office/drawing/2014/main" id="{20FC9A21-C0DE-9B4D-9547-F6CD0CF05E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0397B4-CD67-F043-8A6A-EEB50BE4FAEB}"/>
              </a:ext>
            </a:extLst>
          </p:cNvPr>
          <p:cNvSpPr>
            <a:spLocks noGrp="1"/>
          </p:cNvSpPr>
          <p:nvPr>
            <p:ph type="sldNum" sz="quarter" idx="12"/>
          </p:nvPr>
        </p:nvSpPr>
        <p:spPr/>
        <p:txBody>
          <a:bodyPr/>
          <a:lstStyle/>
          <a:p>
            <a:fld id="{1B32A464-176F-784E-9C1F-B984F2BBB8F9}" type="slidenum">
              <a:rPr lang="en-US" smtClean="0"/>
              <a:t>‹#›</a:t>
            </a:fld>
            <a:endParaRPr lang="en-US"/>
          </a:p>
        </p:txBody>
      </p:sp>
    </p:spTree>
    <p:extLst>
      <p:ext uri="{BB962C8B-B14F-4D97-AF65-F5344CB8AC3E}">
        <p14:creationId xmlns:p14="http://schemas.microsoft.com/office/powerpoint/2010/main" val="3379387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01884-211B-6B42-BD6E-22726953BDE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459098A-3546-624E-B854-C6A768CC5C6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259F97-CFF0-2640-BAB5-71F3EF2A328A}"/>
              </a:ext>
            </a:extLst>
          </p:cNvPr>
          <p:cNvSpPr>
            <a:spLocks noGrp="1"/>
          </p:cNvSpPr>
          <p:nvPr>
            <p:ph type="dt" sz="half" idx="10"/>
          </p:nvPr>
        </p:nvSpPr>
        <p:spPr/>
        <p:txBody>
          <a:bodyPr/>
          <a:lstStyle/>
          <a:p>
            <a:fld id="{B1C85058-6E91-AF4F-B351-3CAE7A51617B}" type="datetimeFigureOut">
              <a:rPr lang="en-US" smtClean="0"/>
              <a:t>11/1/20</a:t>
            </a:fld>
            <a:endParaRPr lang="en-US"/>
          </a:p>
        </p:txBody>
      </p:sp>
      <p:sp>
        <p:nvSpPr>
          <p:cNvPr id="5" name="Footer Placeholder 4">
            <a:extLst>
              <a:ext uri="{FF2B5EF4-FFF2-40B4-BE49-F238E27FC236}">
                <a16:creationId xmlns:a16="http://schemas.microsoft.com/office/drawing/2014/main" id="{E573D551-7222-4645-AE43-6FDC838DA8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7FE72-9CF5-594D-8C07-16EC7C2FB2BB}"/>
              </a:ext>
            </a:extLst>
          </p:cNvPr>
          <p:cNvSpPr>
            <a:spLocks noGrp="1"/>
          </p:cNvSpPr>
          <p:nvPr>
            <p:ph type="sldNum" sz="quarter" idx="12"/>
          </p:nvPr>
        </p:nvSpPr>
        <p:spPr/>
        <p:txBody>
          <a:bodyPr/>
          <a:lstStyle/>
          <a:p>
            <a:fld id="{1B32A464-176F-784E-9C1F-B984F2BBB8F9}" type="slidenum">
              <a:rPr lang="en-US" smtClean="0"/>
              <a:t>‹#›</a:t>
            </a:fld>
            <a:endParaRPr lang="en-US"/>
          </a:p>
        </p:txBody>
      </p:sp>
    </p:spTree>
    <p:extLst>
      <p:ext uri="{BB962C8B-B14F-4D97-AF65-F5344CB8AC3E}">
        <p14:creationId xmlns:p14="http://schemas.microsoft.com/office/powerpoint/2010/main" val="2340430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0B608-47F6-2D40-B6CE-66DF731F83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7B07AE-E62D-AD42-86AF-38DD46ACDF1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F7A7E9C-EC68-2C4C-B1F7-78D641D3154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FFB14E0-594A-B64B-A129-C9291B8CAD64}"/>
              </a:ext>
            </a:extLst>
          </p:cNvPr>
          <p:cNvSpPr>
            <a:spLocks noGrp="1"/>
          </p:cNvSpPr>
          <p:nvPr>
            <p:ph type="dt" sz="half" idx="10"/>
          </p:nvPr>
        </p:nvSpPr>
        <p:spPr/>
        <p:txBody>
          <a:bodyPr/>
          <a:lstStyle/>
          <a:p>
            <a:fld id="{B1C85058-6E91-AF4F-B351-3CAE7A51617B}" type="datetimeFigureOut">
              <a:rPr lang="en-US" smtClean="0"/>
              <a:t>11/1/20</a:t>
            </a:fld>
            <a:endParaRPr lang="en-US"/>
          </a:p>
        </p:txBody>
      </p:sp>
      <p:sp>
        <p:nvSpPr>
          <p:cNvPr id="6" name="Footer Placeholder 5">
            <a:extLst>
              <a:ext uri="{FF2B5EF4-FFF2-40B4-BE49-F238E27FC236}">
                <a16:creationId xmlns:a16="http://schemas.microsoft.com/office/drawing/2014/main" id="{52BD031A-0ABE-D345-B77D-F2E1CD6A79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F6CF4D-EC8C-5D40-AB10-485F00F0AA9E}"/>
              </a:ext>
            </a:extLst>
          </p:cNvPr>
          <p:cNvSpPr>
            <a:spLocks noGrp="1"/>
          </p:cNvSpPr>
          <p:nvPr>
            <p:ph type="sldNum" sz="quarter" idx="12"/>
          </p:nvPr>
        </p:nvSpPr>
        <p:spPr/>
        <p:txBody>
          <a:bodyPr/>
          <a:lstStyle/>
          <a:p>
            <a:fld id="{1B32A464-176F-784E-9C1F-B984F2BBB8F9}" type="slidenum">
              <a:rPr lang="en-US" smtClean="0"/>
              <a:t>‹#›</a:t>
            </a:fld>
            <a:endParaRPr lang="en-US"/>
          </a:p>
        </p:txBody>
      </p:sp>
    </p:spTree>
    <p:extLst>
      <p:ext uri="{BB962C8B-B14F-4D97-AF65-F5344CB8AC3E}">
        <p14:creationId xmlns:p14="http://schemas.microsoft.com/office/powerpoint/2010/main" val="1243373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5A40E-BB8D-0242-9A57-DD27A5EE18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EF9A15-5432-2748-82B1-B1E1BFB9F3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2A4DF5B-7FB7-D54A-94A2-CBDA052B622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638FBB-B742-5348-89F6-E7F07BFA47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68469D7-D8E0-DE4C-9515-3E28F5101B8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FC4CA15-B6DB-BD4D-8C2E-2C940FBDD387}"/>
              </a:ext>
            </a:extLst>
          </p:cNvPr>
          <p:cNvSpPr>
            <a:spLocks noGrp="1"/>
          </p:cNvSpPr>
          <p:nvPr>
            <p:ph type="dt" sz="half" idx="10"/>
          </p:nvPr>
        </p:nvSpPr>
        <p:spPr/>
        <p:txBody>
          <a:bodyPr/>
          <a:lstStyle/>
          <a:p>
            <a:fld id="{B1C85058-6E91-AF4F-B351-3CAE7A51617B}" type="datetimeFigureOut">
              <a:rPr lang="en-US" smtClean="0"/>
              <a:t>11/1/20</a:t>
            </a:fld>
            <a:endParaRPr lang="en-US"/>
          </a:p>
        </p:txBody>
      </p:sp>
      <p:sp>
        <p:nvSpPr>
          <p:cNvPr id="8" name="Footer Placeholder 7">
            <a:extLst>
              <a:ext uri="{FF2B5EF4-FFF2-40B4-BE49-F238E27FC236}">
                <a16:creationId xmlns:a16="http://schemas.microsoft.com/office/drawing/2014/main" id="{32110060-8157-7D49-A624-DFFC0D5B573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8213786-2CEB-C54B-BABB-79BCC318F2F4}"/>
              </a:ext>
            </a:extLst>
          </p:cNvPr>
          <p:cNvSpPr>
            <a:spLocks noGrp="1"/>
          </p:cNvSpPr>
          <p:nvPr>
            <p:ph type="sldNum" sz="quarter" idx="12"/>
          </p:nvPr>
        </p:nvSpPr>
        <p:spPr/>
        <p:txBody>
          <a:bodyPr/>
          <a:lstStyle/>
          <a:p>
            <a:fld id="{1B32A464-176F-784E-9C1F-B984F2BBB8F9}" type="slidenum">
              <a:rPr lang="en-US" smtClean="0"/>
              <a:t>‹#›</a:t>
            </a:fld>
            <a:endParaRPr lang="en-US"/>
          </a:p>
        </p:txBody>
      </p:sp>
    </p:spTree>
    <p:extLst>
      <p:ext uri="{BB962C8B-B14F-4D97-AF65-F5344CB8AC3E}">
        <p14:creationId xmlns:p14="http://schemas.microsoft.com/office/powerpoint/2010/main" val="3410897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BF702-8094-CA4F-8C05-A3A2080FA2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2AA4599-7FDE-C44A-ADF6-F291514CB567}"/>
              </a:ext>
            </a:extLst>
          </p:cNvPr>
          <p:cNvSpPr>
            <a:spLocks noGrp="1"/>
          </p:cNvSpPr>
          <p:nvPr>
            <p:ph type="dt" sz="half" idx="10"/>
          </p:nvPr>
        </p:nvSpPr>
        <p:spPr/>
        <p:txBody>
          <a:bodyPr/>
          <a:lstStyle/>
          <a:p>
            <a:fld id="{B1C85058-6E91-AF4F-B351-3CAE7A51617B}" type="datetimeFigureOut">
              <a:rPr lang="en-US" smtClean="0"/>
              <a:t>11/1/20</a:t>
            </a:fld>
            <a:endParaRPr lang="en-US"/>
          </a:p>
        </p:txBody>
      </p:sp>
      <p:sp>
        <p:nvSpPr>
          <p:cNvPr id="4" name="Footer Placeholder 3">
            <a:extLst>
              <a:ext uri="{FF2B5EF4-FFF2-40B4-BE49-F238E27FC236}">
                <a16:creationId xmlns:a16="http://schemas.microsoft.com/office/drawing/2014/main" id="{0A738CE8-C383-DF4B-8DA2-53CAA2E1FA9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0EFC09A-CD1B-B340-8569-F00AB9F5F95A}"/>
              </a:ext>
            </a:extLst>
          </p:cNvPr>
          <p:cNvSpPr>
            <a:spLocks noGrp="1"/>
          </p:cNvSpPr>
          <p:nvPr>
            <p:ph type="sldNum" sz="quarter" idx="12"/>
          </p:nvPr>
        </p:nvSpPr>
        <p:spPr/>
        <p:txBody>
          <a:bodyPr/>
          <a:lstStyle/>
          <a:p>
            <a:fld id="{1B32A464-176F-784E-9C1F-B984F2BBB8F9}" type="slidenum">
              <a:rPr lang="en-US" smtClean="0"/>
              <a:t>‹#›</a:t>
            </a:fld>
            <a:endParaRPr lang="en-US"/>
          </a:p>
        </p:txBody>
      </p:sp>
    </p:spTree>
    <p:extLst>
      <p:ext uri="{BB962C8B-B14F-4D97-AF65-F5344CB8AC3E}">
        <p14:creationId xmlns:p14="http://schemas.microsoft.com/office/powerpoint/2010/main" val="3244378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8D9A58-B17B-634D-98BD-24E38D608A87}"/>
              </a:ext>
            </a:extLst>
          </p:cNvPr>
          <p:cNvSpPr>
            <a:spLocks noGrp="1"/>
          </p:cNvSpPr>
          <p:nvPr>
            <p:ph type="dt" sz="half" idx="10"/>
          </p:nvPr>
        </p:nvSpPr>
        <p:spPr/>
        <p:txBody>
          <a:bodyPr/>
          <a:lstStyle/>
          <a:p>
            <a:fld id="{B1C85058-6E91-AF4F-B351-3CAE7A51617B}" type="datetimeFigureOut">
              <a:rPr lang="en-US" smtClean="0"/>
              <a:t>11/1/20</a:t>
            </a:fld>
            <a:endParaRPr lang="en-US"/>
          </a:p>
        </p:txBody>
      </p:sp>
      <p:sp>
        <p:nvSpPr>
          <p:cNvPr id="3" name="Footer Placeholder 2">
            <a:extLst>
              <a:ext uri="{FF2B5EF4-FFF2-40B4-BE49-F238E27FC236}">
                <a16:creationId xmlns:a16="http://schemas.microsoft.com/office/drawing/2014/main" id="{390E6E50-37D8-7B44-848F-5D0211BC9C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5CA2A5A-C572-9441-B056-C0E90C1CCF26}"/>
              </a:ext>
            </a:extLst>
          </p:cNvPr>
          <p:cNvSpPr>
            <a:spLocks noGrp="1"/>
          </p:cNvSpPr>
          <p:nvPr>
            <p:ph type="sldNum" sz="quarter" idx="12"/>
          </p:nvPr>
        </p:nvSpPr>
        <p:spPr/>
        <p:txBody>
          <a:bodyPr/>
          <a:lstStyle/>
          <a:p>
            <a:fld id="{1B32A464-176F-784E-9C1F-B984F2BBB8F9}" type="slidenum">
              <a:rPr lang="en-US" smtClean="0"/>
              <a:t>‹#›</a:t>
            </a:fld>
            <a:endParaRPr lang="en-US"/>
          </a:p>
        </p:txBody>
      </p:sp>
    </p:spTree>
    <p:extLst>
      <p:ext uri="{BB962C8B-B14F-4D97-AF65-F5344CB8AC3E}">
        <p14:creationId xmlns:p14="http://schemas.microsoft.com/office/powerpoint/2010/main" val="3591561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CE549-72D2-5C4D-B2D8-8B0CF7B624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3B4FAAE-44AD-F743-8D5E-57AA5F46DA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FE89D8A-E761-134F-BC13-CEA5D2A24A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51651A8-6D88-214D-A3CB-2BAD9749405E}"/>
              </a:ext>
            </a:extLst>
          </p:cNvPr>
          <p:cNvSpPr>
            <a:spLocks noGrp="1"/>
          </p:cNvSpPr>
          <p:nvPr>
            <p:ph type="dt" sz="half" idx="10"/>
          </p:nvPr>
        </p:nvSpPr>
        <p:spPr/>
        <p:txBody>
          <a:bodyPr/>
          <a:lstStyle/>
          <a:p>
            <a:fld id="{B1C85058-6E91-AF4F-B351-3CAE7A51617B}" type="datetimeFigureOut">
              <a:rPr lang="en-US" smtClean="0"/>
              <a:t>11/1/20</a:t>
            </a:fld>
            <a:endParaRPr lang="en-US"/>
          </a:p>
        </p:txBody>
      </p:sp>
      <p:sp>
        <p:nvSpPr>
          <p:cNvPr id="6" name="Footer Placeholder 5">
            <a:extLst>
              <a:ext uri="{FF2B5EF4-FFF2-40B4-BE49-F238E27FC236}">
                <a16:creationId xmlns:a16="http://schemas.microsoft.com/office/drawing/2014/main" id="{BA84067B-D947-CD4B-ACDE-DCCB1F3380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587433-AEA5-DB41-B8FF-A486B0BFFD44}"/>
              </a:ext>
            </a:extLst>
          </p:cNvPr>
          <p:cNvSpPr>
            <a:spLocks noGrp="1"/>
          </p:cNvSpPr>
          <p:nvPr>
            <p:ph type="sldNum" sz="quarter" idx="12"/>
          </p:nvPr>
        </p:nvSpPr>
        <p:spPr/>
        <p:txBody>
          <a:bodyPr/>
          <a:lstStyle/>
          <a:p>
            <a:fld id="{1B32A464-176F-784E-9C1F-B984F2BBB8F9}" type="slidenum">
              <a:rPr lang="en-US" smtClean="0"/>
              <a:t>‹#›</a:t>
            </a:fld>
            <a:endParaRPr lang="en-US"/>
          </a:p>
        </p:txBody>
      </p:sp>
    </p:spTree>
    <p:extLst>
      <p:ext uri="{BB962C8B-B14F-4D97-AF65-F5344CB8AC3E}">
        <p14:creationId xmlns:p14="http://schemas.microsoft.com/office/powerpoint/2010/main" val="3653124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CAE52-A681-F443-B07F-8C02FECDDB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4057F00-29F3-304E-8EB3-426A769E53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C010B78-79E7-A849-95B3-A16DEE63EF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C14963A-6200-EE45-A70F-1D14D15129FC}"/>
              </a:ext>
            </a:extLst>
          </p:cNvPr>
          <p:cNvSpPr>
            <a:spLocks noGrp="1"/>
          </p:cNvSpPr>
          <p:nvPr>
            <p:ph type="dt" sz="half" idx="10"/>
          </p:nvPr>
        </p:nvSpPr>
        <p:spPr/>
        <p:txBody>
          <a:bodyPr/>
          <a:lstStyle/>
          <a:p>
            <a:fld id="{B1C85058-6E91-AF4F-B351-3CAE7A51617B}" type="datetimeFigureOut">
              <a:rPr lang="en-US" smtClean="0"/>
              <a:t>11/1/20</a:t>
            </a:fld>
            <a:endParaRPr lang="en-US"/>
          </a:p>
        </p:txBody>
      </p:sp>
      <p:sp>
        <p:nvSpPr>
          <p:cNvPr id="6" name="Footer Placeholder 5">
            <a:extLst>
              <a:ext uri="{FF2B5EF4-FFF2-40B4-BE49-F238E27FC236}">
                <a16:creationId xmlns:a16="http://schemas.microsoft.com/office/drawing/2014/main" id="{B44547DC-2193-5843-81DC-89FCA58534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376CFD-A53F-6D46-8C81-5AF3EE9EAF4C}"/>
              </a:ext>
            </a:extLst>
          </p:cNvPr>
          <p:cNvSpPr>
            <a:spLocks noGrp="1"/>
          </p:cNvSpPr>
          <p:nvPr>
            <p:ph type="sldNum" sz="quarter" idx="12"/>
          </p:nvPr>
        </p:nvSpPr>
        <p:spPr/>
        <p:txBody>
          <a:bodyPr/>
          <a:lstStyle/>
          <a:p>
            <a:fld id="{1B32A464-176F-784E-9C1F-B984F2BBB8F9}" type="slidenum">
              <a:rPr lang="en-US" smtClean="0"/>
              <a:t>‹#›</a:t>
            </a:fld>
            <a:endParaRPr lang="en-US"/>
          </a:p>
        </p:txBody>
      </p:sp>
    </p:spTree>
    <p:extLst>
      <p:ext uri="{BB962C8B-B14F-4D97-AF65-F5344CB8AC3E}">
        <p14:creationId xmlns:p14="http://schemas.microsoft.com/office/powerpoint/2010/main" val="14578057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3101BB-4FA0-4D49-849C-082CEFED9D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1915B4-D14D-FF46-B8E3-30072BBFEF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630C00-DC9A-054E-BED8-DEAF211551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C85058-6E91-AF4F-B351-3CAE7A51617B}" type="datetimeFigureOut">
              <a:rPr lang="en-US" smtClean="0"/>
              <a:t>11/1/20</a:t>
            </a:fld>
            <a:endParaRPr lang="en-US"/>
          </a:p>
        </p:txBody>
      </p:sp>
      <p:sp>
        <p:nvSpPr>
          <p:cNvPr id="5" name="Footer Placeholder 4">
            <a:extLst>
              <a:ext uri="{FF2B5EF4-FFF2-40B4-BE49-F238E27FC236}">
                <a16:creationId xmlns:a16="http://schemas.microsoft.com/office/drawing/2014/main" id="{0111DE2A-E572-684E-B1E7-8B7EE461508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B160BB3-A88E-774D-AAAC-40E7096333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32A464-176F-784E-9C1F-B984F2BBB8F9}" type="slidenum">
              <a:rPr lang="en-US" smtClean="0"/>
              <a:t>‹#›</a:t>
            </a:fld>
            <a:endParaRPr lang="en-US"/>
          </a:p>
        </p:txBody>
      </p:sp>
    </p:spTree>
    <p:extLst>
      <p:ext uri="{BB962C8B-B14F-4D97-AF65-F5344CB8AC3E}">
        <p14:creationId xmlns:p14="http://schemas.microsoft.com/office/powerpoint/2010/main" val="296747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A5E9-641E-AA4E-A5E3-8DEF6983BF85}"/>
              </a:ext>
            </a:extLst>
          </p:cNvPr>
          <p:cNvSpPr>
            <a:spLocks noGrp="1"/>
          </p:cNvSpPr>
          <p:nvPr>
            <p:ph type="ctrTitle"/>
          </p:nvPr>
        </p:nvSpPr>
        <p:spPr>
          <a:xfrm>
            <a:off x="446087" y="531813"/>
            <a:ext cx="11012487" cy="617537"/>
          </a:xfrm>
        </p:spPr>
        <p:txBody>
          <a:bodyPr>
            <a:normAutofit/>
          </a:bodyPr>
          <a:lstStyle/>
          <a:p>
            <a:pPr algn="l" defTabSz="914378"/>
            <a:r>
              <a:rPr lang="en-US" sz="2800" dirty="0">
                <a:solidFill>
                  <a:schemeClr val="accent1">
                    <a:lumMod val="75000"/>
                  </a:schemeClr>
                </a:solidFill>
                <a:latin typeface="+mn-lt"/>
                <a:ea typeface="+mn-ea"/>
                <a:cs typeface="+mn-cs"/>
              </a:rPr>
              <a:t>What is Micro-</a:t>
            </a:r>
            <a:r>
              <a:rPr lang="en-US" sz="2800" dirty="0" err="1">
                <a:solidFill>
                  <a:schemeClr val="accent1">
                    <a:lumMod val="75000"/>
                  </a:schemeClr>
                </a:solidFill>
                <a:latin typeface="+mn-lt"/>
                <a:ea typeface="+mn-ea"/>
                <a:cs typeface="+mn-cs"/>
              </a:rPr>
              <a:t>FrontEnds</a:t>
            </a:r>
            <a:endParaRPr lang="en-US" sz="2800" dirty="0">
              <a:solidFill>
                <a:schemeClr val="accent1">
                  <a:lumMod val="75000"/>
                </a:schemeClr>
              </a:solidFill>
              <a:latin typeface="+mn-lt"/>
              <a:ea typeface="+mn-ea"/>
              <a:cs typeface="+mn-cs"/>
            </a:endParaRPr>
          </a:p>
        </p:txBody>
      </p:sp>
      <p:sp>
        <p:nvSpPr>
          <p:cNvPr id="6" name="Rectangle 5">
            <a:extLst>
              <a:ext uri="{FF2B5EF4-FFF2-40B4-BE49-F238E27FC236}">
                <a16:creationId xmlns:a16="http://schemas.microsoft.com/office/drawing/2014/main" id="{42678641-7572-E241-AF3A-8234E0FCB86C}"/>
              </a:ext>
            </a:extLst>
          </p:cNvPr>
          <p:cNvSpPr/>
          <p:nvPr/>
        </p:nvSpPr>
        <p:spPr>
          <a:xfrm>
            <a:off x="579196" y="1295400"/>
            <a:ext cx="6469304" cy="4953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accent1">
                  <a:lumMod val="50000"/>
                </a:schemeClr>
              </a:solidFill>
            </a:endParaRPr>
          </a:p>
          <a:p>
            <a:pPr marL="285750" indent="-285750">
              <a:buFont typeface="Arial" panose="020B0604020202020204" pitchFamily="34" charset="0"/>
              <a:buChar char="•"/>
            </a:pPr>
            <a:r>
              <a:rPr lang="en-US" dirty="0">
                <a:solidFill>
                  <a:schemeClr val="bg2">
                    <a:lumMod val="25000"/>
                  </a:schemeClr>
                </a:solidFill>
              </a:rPr>
              <a:t>An architectural style where independently deliverable frontend applications are composed into a greater whole</a:t>
            </a:r>
            <a:r>
              <a:rPr lang="en-US" baseline="30000" dirty="0">
                <a:solidFill>
                  <a:schemeClr val="bg2">
                    <a:lumMod val="25000"/>
                  </a:schemeClr>
                </a:solidFill>
              </a:rPr>
              <a:t> </a:t>
            </a:r>
            <a:r>
              <a:rPr lang="en-US" baseline="30000" dirty="0">
                <a:solidFill>
                  <a:schemeClr val="accent1">
                    <a:lumMod val="75000"/>
                  </a:schemeClr>
                </a:solidFill>
              </a:rPr>
              <a:t>[1]</a:t>
            </a:r>
            <a:endParaRPr lang="en-US" baseline="30000" dirty="0">
              <a:solidFill>
                <a:schemeClr val="accent1">
                  <a:lumMod val="75000"/>
                </a:schemeClr>
              </a:solidFill>
              <a:latin typeface="Arial" panose="020B0604020202020204" pitchFamily="34" charset="0"/>
              <a:cs typeface="Arial" panose="020B0604020202020204" pitchFamily="34" charset="0"/>
            </a:endParaRPr>
          </a:p>
          <a:p>
            <a:endParaRPr lang="en-US" dirty="0">
              <a:solidFill>
                <a:schemeClr val="bg2">
                  <a:lumMod val="25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2">
                    <a:lumMod val="25000"/>
                  </a:schemeClr>
                </a:solidFill>
              </a:rPr>
              <a:t>Inspired by Microservices Architecture, the main idea behind Micro Frontends is to break down “the Front End Monolith” into smaller parts, allowing an organization to spread the amount of work with autonomous teams, co-located or distributed, without the need to slowing down their delivery throughput</a:t>
            </a:r>
            <a:r>
              <a:rPr lang="en-US" baseline="30000" dirty="0">
                <a:solidFill>
                  <a:schemeClr val="accent1">
                    <a:lumMod val="75000"/>
                  </a:schemeClr>
                </a:solidFill>
              </a:rPr>
              <a:t>[2]</a:t>
            </a:r>
            <a:endParaRPr lang="en-US" baseline="30000" dirty="0">
              <a:solidFill>
                <a:schemeClr val="accent1">
                  <a:lumMod val="75000"/>
                </a:schemeClr>
              </a:solidFill>
              <a:latin typeface="Arial" panose="020B0604020202020204" pitchFamily="34" charset="0"/>
              <a:cs typeface="Arial" panose="020B0604020202020204" pitchFamily="34" charset="0"/>
            </a:endParaRPr>
          </a:p>
          <a:p>
            <a:endParaRPr lang="en-US" dirty="0">
              <a:solidFill>
                <a:schemeClr val="bg2">
                  <a:lumMod val="25000"/>
                </a:schemeClr>
              </a:solidFill>
            </a:endParaRPr>
          </a:p>
          <a:p>
            <a:pPr marL="285750" indent="-285750">
              <a:buFont typeface="Arial" panose="020B0604020202020204" pitchFamily="34" charset="0"/>
              <a:buChar char="•"/>
            </a:pPr>
            <a:r>
              <a:rPr lang="en-US" dirty="0">
                <a:solidFill>
                  <a:schemeClr val="bg2">
                    <a:lumMod val="25000"/>
                  </a:schemeClr>
                </a:solidFill>
              </a:rPr>
              <a:t>The Micro Frontend approach tackles the monolithic frontend issues by extending the principles of Microservices to frontend development. Instead of dividing the application’s architecture into frontend and backend, the application itself is divided into multiple independent pieces — from the backend service and database right up to the user interface — and then merged into a single user-facing frontend</a:t>
            </a:r>
            <a:r>
              <a:rPr lang="en-US" baseline="30000" dirty="0">
                <a:solidFill>
                  <a:schemeClr val="accent1">
                    <a:lumMod val="75000"/>
                  </a:schemeClr>
                </a:solidFill>
              </a:rPr>
              <a:t>[3]</a:t>
            </a:r>
            <a:endParaRPr lang="en-US" dirty="0">
              <a:solidFill>
                <a:schemeClr val="accent1">
                  <a:lumMod val="75000"/>
                </a:schemeClr>
              </a:solidFill>
            </a:endParaRPr>
          </a:p>
          <a:p>
            <a:br>
              <a:rPr lang="en-US" dirty="0">
                <a:solidFill>
                  <a:schemeClr val="accent1">
                    <a:lumMod val="50000"/>
                  </a:schemeClr>
                </a:solidFill>
              </a:rPr>
            </a:br>
            <a:endParaRPr lang="en-US" dirty="0">
              <a:solidFill>
                <a:schemeClr val="accent1">
                  <a:lumMod val="50000"/>
                </a:schemeClr>
              </a:solidFill>
            </a:endParaRPr>
          </a:p>
        </p:txBody>
      </p:sp>
      <p:pic>
        <p:nvPicPr>
          <p:cNvPr id="7" name="Picture 6">
            <a:extLst>
              <a:ext uri="{FF2B5EF4-FFF2-40B4-BE49-F238E27FC236}">
                <a16:creationId xmlns:a16="http://schemas.microsoft.com/office/drawing/2014/main" id="{B6D1EE83-4CAB-E540-957D-8F9A21344422}"/>
              </a:ext>
            </a:extLst>
          </p:cNvPr>
          <p:cNvPicPr>
            <a:picLocks noChangeAspect="1"/>
          </p:cNvPicPr>
          <p:nvPr/>
        </p:nvPicPr>
        <p:blipFill rotWithShape="1">
          <a:blip r:embed="rId3">
            <a:duotone>
              <a:prstClr val="black"/>
              <a:srgbClr val="D9C3A5">
                <a:tint val="50000"/>
                <a:satMod val="180000"/>
              </a:srgbClr>
            </a:duotone>
          </a:blip>
          <a:srcRect b="31667"/>
          <a:stretch/>
        </p:blipFill>
        <p:spPr>
          <a:xfrm>
            <a:off x="7556500" y="3505944"/>
            <a:ext cx="4049713" cy="3161928"/>
          </a:xfrm>
          <a:prstGeom prst="rect">
            <a:avLst/>
          </a:prstGeom>
        </p:spPr>
      </p:pic>
      <p:pic>
        <p:nvPicPr>
          <p:cNvPr id="8" name="Picture 7">
            <a:extLst>
              <a:ext uri="{FF2B5EF4-FFF2-40B4-BE49-F238E27FC236}">
                <a16:creationId xmlns:a16="http://schemas.microsoft.com/office/drawing/2014/main" id="{1730C76A-D0C1-4046-957D-B1521F9817D7}"/>
              </a:ext>
            </a:extLst>
          </p:cNvPr>
          <p:cNvPicPr>
            <a:picLocks noChangeAspect="1"/>
          </p:cNvPicPr>
          <p:nvPr/>
        </p:nvPicPr>
        <p:blipFill rotWithShape="1">
          <a:blip r:embed="rId4"/>
          <a:srcRect l="4342" t="5033" b="3766"/>
          <a:stretch/>
        </p:blipFill>
        <p:spPr>
          <a:xfrm>
            <a:off x="7556500" y="531813"/>
            <a:ext cx="4178299" cy="2877640"/>
          </a:xfrm>
          <a:prstGeom prst="rect">
            <a:avLst/>
          </a:prstGeom>
        </p:spPr>
      </p:pic>
    </p:spTree>
    <p:extLst>
      <p:ext uri="{BB962C8B-B14F-4D97-AF65-F5344CB8AC3E}">
        <p14:creationId xmlns:p14="http://schemas.microsoft.com/office/powerpoint/2010/main" val="10271821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A5E9-641E-AA4E-A5E3-8DEF6983BF85}"/>
              </a:ext>
            </a:extLst>
          </p:cNvPr>
          <p:cNvSpPr>
            <a:spLocks noGrp="1"/>
          </p:cNvSpPr>
          <p:nvPr>
            <p:ph type="ctrTitle"/>
          </p:nvPr>
        </p:nvSpPr>
        <p:spPr>
          <a:xfrm>
            <a:off x="1104900" y="449263"/>
            <a:ext cx="9144000" cy="617537"/>
          </a:xfrm>
        </p:spPr>
        <p:txBody>
          <a:bodyPr>
            <a:normAutofit/>
          </a:bodyPr>
          <a:lstStyle/>
          <a:p>
            <a:pPr algn="l"/>
            <a:r>
              <a:rPr lang="en-US" sz="2000" dirty="0"/>
              <a:t>Case Study 1</a:t>
            </a:r>
          </a:p>
        </p:txBody>
      </p:sp>
      <p:pic>
        <p:nvPicPr>
          <p:cNvPr id="4" name="Picture 3">
            <a:extLst>
              <a:ext uri="{FF2B5EF4-FFF2-40B4-BE49-F238E27FC236}">
                <a16:creationId xmlns:a16="http://schemas.microsoft.com/office/drawing/2014/main" id="{6DCE142F-10DC-E84D-A9DF-911E960FCC20}"/>
              </a:ext>
            </a:extLst>
          </p:cNvPr>
          <p:cNvPicPr>
            <a:picLocks noChangeAspect="1"/>
          </p:cNvPicPr>
          <p:nvPr/>
        </p:nvPicPr>
        <p:blipFill rotWithShape="1">
          <a:blip r:embed="rId2"/>
          <a:srcRect l="27894" t="25741" r="16088" b="24074"/>
          <a:stretch/>
        </p:blipFill>
        <p:spPr>
          <a:xfrm>
            <a:off x="1003300" y="1600200"/>
            <a:ext cx="6146800" cy="3441700"/>
          </a:xfrm>
          <a:prstGeom prst="rect">
            <a:avLst/>
          </a:prstGeom>
        </p:spPr>
      </p:pic>
      <p:sp>
        <p:nvSpPr>
          <p:cNvPr id="5" name="Rectangle 4">
            <a:extLst>
              <a:ext uri="{FF2B5EF4-FFF2-40B4-BE49-F238E27FC236}">
                <a16:creationId xmlns:a16="http://schemas.microsoft.com/office/drawing/2014/main" id="{1518CF40-9BB4-0340-A7D1-90DE4B6DB46C}"/>
              </a:ext>
            </a:extLst>
          </p:cNvPr>
          <p:cNvSpPr/>
          <p:nvPr/>
        </p:nvSpPr>
        <p:spPr>
          <a:xfrm>
            <a:off x="7353300" y="1600200"/>
            <a:ext cx="4457700" cy="43815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200" dirty="0">
                <a:solidFill>
                  <a:schemeClr val="tx1">
                    <a:lumMod val="85000"/>
                    <a:lumOff val="15000"/>
                  </a:schemeClr>
                </a:solidFill>
              </a:rPr>
              <a:t>Technology Stack: </a:t>
            </a:r>
          </a:p>
          <a:p>
            <a:pPr marL="628650" lvl="1" indent="-171450">
              <a:buFont typeface="Arial" panose="020B0604020202020204" pitchFamily="34" charset="0"/>
              <a:buChar char="•"/>
            </a:pPr>
            <a:r>
              <a:rPr lang="en-US" sz="1200" dirty="0" err="1">
                <a:solidFill>
                  <a:schemeClr val="tx1">
                    <a:lumMod val="85000"/>
                    <a:lumOff val="15000"/>
                  </a:schemeClr>
                </a:solidFill>
              </a:rPr>
              <a:t>FrontEnd</a:t>
            </a:r>
            <a:r>
              <a:rPr lang="en-US" sz="1200" dirty="0">
                <a:solidFill>
                  <a:schemeClr val="tx1">
                    <a:lumMod val="85000"/>
                    <a:lumOff val="15000"/>
                  </a:schemeClr>
                </a:solidFill>
              </a:rPr>
              <a:t>: JS ES6, ReactJS, </a:t>
            </a:r>
            <a:r>
              <a:rPr lang="en-US" sz="1200" dirty="0" err="1">
                <a:solidFill>
                  <a:schemeClr val="tx1">
                    <a:lumMod val="85000"/>
                    <a:lumOff val="15000"/>
                  </a:schemeClr>
                </a:solidFill>
              </a:rPr>
              <a:t>NextJS</a:t>
            </a:r>
            <a:r>
              <a:rPr lang="en-US" sz="1200" dirty="0">
                <a:solidFill>
                  <a:schemeClr val="tx1">
                    <a:lumMod val="85000"/>
                    <a:lumOff val="15000"/>
                  </a:schemeClr>
                </a:solidFill>
              </a:rPr>
              <a:t>, </a:t>
            </a:r>
            <a:r>
              <a:rPr lang="en-US" sz="1200" dirty="0" err="1">
                <a:solidFill>
                  <a:schemeClr val="tx1">
                    <a:lumMod val="85000"/>
                    <a:lumOff val="15000"/>
                  </a:schemeClr>
                </a:solidFill>
              </a:rPr>
              <a:t>GraphQL</a:t>
            </a:r>
            <a:endParaRPr lang="en-US" sz="1200" dirty="0">
              <a:solidFill>
                <a:schemeClr val="tx1">
                  <a:lumMod val="85000"/>
                  <a:lumOff val="15000"/>
                </a:schemeClr>
              </a:solidFill>
            </a:endParaRPr>
          </a:p>
          <a:p>
            <a:pPr marL="628650" lvl="1" indent="-171450">
              <a:buFont typeface="Arial" panose="020B0604020202020204" pitchFamily="34" charset="0"/>
              <a:buChar char="•"/>
            </a:pPr>
            <a:r>
              <a:rPr lang="en-US" sz="1200" dirty="0">
                <a:solidFill>
                  <a:schemeClr val="tx1">
                    <a:lumMod val="85000"/>
                    <a:lumOff val="15000"/>
                  </a:schemeClr>
                </a:solidFill>
              </a:rPr>
              <a:t>SS: </a:t>
            </a:r>
            <a:r>
              <a:rPr lang="en-US" sz="1200" dirty="0" err="1">
                <a:solidFill>
                  <a:schemeClr val="tx1">
                    <a:lumMod val="85000"/>
                    <a:lumOff val="15000"/>
                  </a:schemeClr>
                </a:solidFill>
              </a:rPr>
              <a:t>NginX</a:t>
            </a:r>
            <a:r>
              <a:rPr lang="en-US" sz="1200" dirty="0">
                <a:solidFill>
                  <a:schemeClr val="tx1">
                    <a:lumMod val="85000"/>
                    <a:lumOff val="15000"/>
                  </a:schemeClr>
                </a:solidFill>
              </a:rPr>
              <a:t>, NodeJS</a:t>
            </a:r>
          </a:p>
          <a:p>
            <a:pPr marL="628650" lvl="1" indent="-171450">
              <a:buFont typeface="Arial" panose="020B0604020202020204" pitchFamily="34" charset="0"/>
              <a:buChar char="•"/>
            </a:pPr>
            <a:r>
              <a:rPr lang="en-US" sz="1200" dirty="0">
                <a:solidFill>
                  <a:schemeClr val="tx1">
                    <a:lumMod val="85000"/>
                    <a:lumOff val="15000"/>
                  </a:schemeClr>
                </a:solidFill>
              </a:rPr>
              <a:t>API gateway: APIGEE</a:t>
            </a:r>
          </a:p>
          <a:p>
            <a:pPr marL="628650" lvl="1" indent="-171450">
              <a:buFont typeface="Arial" panose="020B0604020202020204" pitchFamily="34" charset="0"/>
              <a:buChar char="•"/>
            </a:pPr>
            <a:r>
              <a:rPr lang="en-US" sz="1200" dirty="0">
                <a:solidFill>
                  <a:schemeClr val="tx1">
                    <a:lumMod val="85000"/>
                    <a:lumOff val="15000"/>
                  </a:schemeClr>
                </a:solidFill>
              </a:rPr>
              <a:t>CI/CD: Jenkins</a:t>
            </a:r>
          </a:p>
          <a:p>
            <a:pPr marL="628650" lvl="1" indent="-171450">
              <a:buFont typeface="Arial" panose="020B0604020202020204" pitchFamily="34" charset="0"/>
              <a:buChar char="•"/>
            </a:pPr>
            <a:r>
              <a:rPr lang="en-US" sz="1200" dirty="0">
                <a:solidFill>
                  <a:schemeClr val="tx1">
                    <a:lumMod val="85000"/>
                    <a:lumOff val="15000"/>
                  </a:schemeClr>
                </a:solidFill>
              </a:rPr>
              <a:t>Static Assets: Akamai</a:t>
            </a:r>
          </a:p>
          <a:p>
            <a:pPr marL="628650" lvl="1" indent="-171450">
              <a:buFont typeface="Arial" panose="020B0604020202020204" pitchFamily="34" charset="0"/>
              <a:buChar char="•"/>
            </a:pPr>
            <a:r>
              <a:rPr lang="en-US" sz="1200" dirty="0">
                <a:solidFill>
                  <a:schemeClr val="tx1">
                    <a:lumMod val="85000"/>
                    <a:lumOff val="15000"/>
                  </a:schemeClr>
                </a:solidFill>
              </a:rPr>
              <a:t>Deployment: Rancher/Docker</a:t>
            </a:r>
          </a:p>
          <a:p>
            <a:pPr marL="171450" indent="-171450">
              <a:buFont typeface="Arial" panose="020B0604020202020204" pitchFamily="34" charset="0"/>
              <a:buChar char="•"/>
            </a:pPr>
            <a:endParaRPr lang="en-US" sz="1200" dirty="0">
              <a:solidFill>
                <a:schemeClr val="tx1">
                  <a:lumMod val="85000"/>
                  <a:lumOff val="15000"/>
                </a:schemeClr>
              </a:solidFill>
            </a:endParaRPr>
          </a:p>
          <a:p>
            <a:pPr marL="171450" indent="-171450">
              <a:buFont typeface="Arial" panose="020B0604020202020204" pitchFamily="34" charset="0"/>
              <a:buChar char="•"/>
            </a:pPr>
            <a:r>
              <a:rPr lang="en-US" sz="1200" dirty="0">
                <a:solidFill>
                  <a:schemeClr val="tx1">
                    <a:lumMod val="85000"/>
                    <a:lumOff val="15000"/>
                  </a:schemeClr>
                </a:solidFill>
              </a:rPr>
              <a:t>Business (</a:t>
            </a:r>
            <a:r>
              <a:rPr lang="en-US" sz="1200" dirty="0" err="1">
                <a:solidFill>
                  <a:schemeClr val="tx1">
                    <a:lumMod val="85000"/>
                    <a:lumOff val="15000"/>
                  </a:schemeClr>
                </a:solidFill>
              </a:rPr>
              <a:t>LoB</a:t>
            </a:r>
            <a:r>
              <a:rPr lang="en-US" sz="1200" dirty="0">
                <a:solidFill>
                  <a:schemeClr val="tx1">
                    <a:lumMod val="85000"/>
                    <a:lumOff val="15000"/>
                  </a:schemeClr>
                </a:solidFill>
              </a:rPr>
              <a:t>): B2C consumer banking</a:t>
            </a:r>
          </a:p>
          <a:p>
            <a:pPr marL="171450" indent="-171450">
              <a:buFont typeface="Arial" panose="020B0604020202020204" pitchFamily="34" charset="0"/>
              <a:buChar char="•"/>
            </a:pPr>
            <a:r>
              <a:rPr lang="en-US" sz="1200" dirty="0">
                <a:solidFill>
                  <a:schemeClr val="tx1">
                    <a:lumMod val="85000"/>
                    <a:lumOff val="15000"/>
                  </a:schemeClr>
                </a:solidFill>
              </a:rPr>
              <a:t>Markets: US only</a:t>
            </a:r>
          </a:p>
          <a:p>
            <a:pPr marL="171450" indent="-171450">
              <a:buFont typeface="Arial" panose="020B0604020202020204" pitchFamily="34" charset="0"/>
              <a:buChar char="•"/>
            </a:pPr>
            <a:endParaRPr lang="en-US" sz="1200" dirty="0">
              <a:solidFill>
                <a:schemeClr val="tx1">
                  <a:lumMod val="85000"/>
                  <a:lumOff val="15000"/>
                </a:schemeClr>
              </a:solidFill>
            </a:endParaRPr>
          </a:p>
          <a:p>
            <a:pPr marL="171450" indent="-171450">
              <a:buFont typeface="Arial" panose="020B0604020202020204" pitchFamily="34" charset="0"/>
              <a:buChar char="•"/>
            </a:pPr>
            <a:r>
              <a:rPr lang="en-US" sz="1200" dirty="0">
                <a:solidFill>
                  <a:schemeClr val="tx1">
                    <a:lumMod val="85000"/>
                    <a:lumOff val="15000"/>
                  </a:schemeClr>
                </a:solidFill>
              </a:rPr>
              <a:t>MFDs:</a:t>
            </a:r>
          </a:p>
          <a:p>
            <a:pPr marL="628650" lvl="1" indent="-171450">
              <a:buFont typeface="Arial" panose="020B0604020202020204" pitchFamily="34" charset="0"/>
              <a:buChar char="•"/>
            </a:pPr>
            <a:r>
              <a:rPr lang="en-US" sz="1200" dirty="0">
                <a:solidFill>
                  <a:schemeClr val="tx1">
                    <a:lumMod val="85000"/>
                    <a:lumOff val="15000"/>
                  </a:schemeClr>
                </a:solidFill>
              </a:rPr>
              <a:t>Bill Pay</a:t>
            </a:r>
          </a:p>
          <a:p>
            <a:pPr marL="628650" lvl="1" indent="-171450">
              <a:buFont typeface="Arial" panose="020B0604020202020204" pitchFamily="34" charset="0"/>
              <a:buChar char="•"/>
            </a:pPr>
            <a:r>
              <a:rPr lang="en-US" sz="1200" dirty="0">
                <a:solidFill>
                  <a:schemeClr val="tx1">
                    <a:lumMod val="85000"/>
                    <a:lumOff val="15000"/>
                  </a:schemeClr>
                </a:solidFill>
              </a:rPr>
              <a:t>Wire Transfer </a:t>
            </a:r>
          </a:p>
          <a:p>
            <a:pPr marL="628650" lvl="1" indent="-171450">
              <a:buFont typeface="Arial" panose="020B0604020202020204" pitchFamily="34" charset="0"/>
              <a:buChar char="•"/>
            </a:pPr>
            <a:r>
              <a:rPr lang="en-US" sz="1200" dirty="0">
                <a:solidFill>
                  <a:schemeClr val="tx1">
                    <a:lumMod val="85000"/>
                    <a:lumOff val="15000"/>
                  </a:schemeClr>
                </a:solidFill>
              </a:rPr>
              <a:t>ACH transfer</a:t>
            </a:r>
          </a:p>
          <a:p>
            <a:pPr marL="628650" lvl="1" indent="-171450">
              <a:buFont typeface="Arial" panose="020B0604020202020204" pitchFamily="34" charset="0"/>
              <a:buChar char="•"/>
            </a:pPr>
            <a:r>
              <a:rPr lang="en-US" sz="1200" dirty="0">
                <a:solidFill>
                  <a:schemeClr val="tx1">
                    <a:lumMod val="85000"/>
                    <a:lumOff val="15000"/>
                  </a:schemeClr>
                </a:solidFill>
              </a:rPr>
              <a:t>Manage Transactions</a:t>
            </a:r>
          </a:p>
          <a:p>
            <a:pPr marL="628650" lvl="1" indent="-171450">
              <a:buFont typeface="Arial" panose="020B0604020202020204" pitchFamily="34" charset="0"/>
              <a:buChar char="•"/>
            </a:pPr>
            <a:r>
              <a:rPr lang="en-US" sz="1200" dirty="0">
                <a:solidFill>
                  <a:schemeClr val="tx1">
                    <a:lumMod val="85000"/>
                    <a:lumOff val="15000"/>
                  </a:schemeClr>
                </a:solidFill>
              </a:rPr>
              <a:t>Profile Management</a:t>
            </a:r>
          </a:p>
          <a:p>
            <a:pPr marL="628650" lvl="1" indent="-171450">
              <a:buFont typeface="Arial" panose="020B0604020202020204" pitchFamily="34" charset="0"/>
              <a:buChar char="•"/>
            </a:pPr>
            <a:r>
              <a:rPr lang="en-US" sz="1200" dirty="0">
                <a:solidFill>
                  <a:schemeClr val="tx1">
                    <a:lumMod val="85000"/>
                    <a:lumOff val="15000"/>
                  </a:schemeClr>
                </a:solidFill>
              </a:rPr>
              <a:t>Dashboard</a:t>
            </a:r>
          </a:p>
          <a:p>
            <a:pPr marL="628650" lvl="1" indent="-171450">
              <a:buFont typeface="Arial" panose="020B0604020202020204" pitchFamily="34" charset="0"/>
              <a:buChar char="•"/>
            </a:pPr>
            <a:r>
              <a:rPr lang="en-US" sz="1200" dirty="0">
                <a:solidFill>
                  <a:schemeClr val="tx1">
                    <a:lumMod val="85000"/>
                    <a:lumOff val="15000"/>
                  </a:schemeClr>
                </a:solidFill>
              </a:rPr>
              <a:t>Authorization &amp; Authentication – </a:t>
            </a:r>
          </a:p>
          <a:p>
            <a:pPr marL="1085850" lvl="2" indent="-171450">
              <a:buFont typeface="Arial" panose="020B0604020202020204" pitchFamily="34" charset="0"/>
              <a:buChar char="•"/>
            </a:pPr>
            <a:r>
              <a:rPr lang="en-US" sz="1200" dirty="0">
                <a:solidFill>
                  <a:schemeClr val="tx1">
                    <a:lumMod val="85000"/>
                    <a:lumOff val="15000"/>
                  </a:schemeClr>
                </a:solidFill>
              </a:rPr>
              <a:t>OTP Flow, </a:t>
            </a:r>
          </a:p>
          <a:p>
            <a:pPr marL="1085850" lvl="2" indent="-171450">
              <a:buFont typeface="Arial" panose="020B0604020202020204" pitchFamily="34" charset="0"/>
              <a:buChar char="•"/>
            </a:pPr>
            <a:r>
              <a:rPr lang="en-US" sz="1200" dirty="0">
                <a:solidFill>
                  <a:schemeClr val="tx1">
                    <a:lumMod val="85000"/>
                    <a:lumOff val="15000"/>
                  </a:schemeClr>
                </a:solidFill>
              </a:rPr>
              <a:t>EWS Check Feature – For fraudulent </a:t>
            </a:r>
            <a:r>
              <a:rPr lang="en-US" sz="1200" dirty="0" err="1">
                <a:solidFill>
                  <a:schemeClr val="tx1">
                    <a:lumMod val="85000"/>
                    <a:lumOff val="15000"/>
                  </a:schemeClr>
                </a:solidFill>
              </a:rPr>
              <a:t>Txn</a:t>
            </a:r>
            <a:r>
              <a:rPr lang="en-US" sz="1200" dirty="0">
                <a:solidFill>
                  <a:schemeClr val="tx1">
                    <a:lumMod val="85000"/>
                    <a:lumOff val="15000"/>
                  </a:schemeClr>
                </a:solidFill>
              </a:rPr>
              <a:t> check</a:t>
            </a:r>
          </a:p>
          <a:p>
            <a:pPr marL="1085850" lvl="2" indent="-171450">
              <a:buFont typeface="Arial" panose="020B0604020202020204" pitchFamily="34" charset="0"/>
              <a:buChar char="•"/>
            </a:pPr>
            <a:endParaRPr lang="en-US" sz="1200" dirty="0">
              <a:solidFill>
                <a:schemeClr val="tx1">
                  <a:lumMod val="85000"/>
                  <a:lumOff val="15000"/>
                </a:schemeClr>
              </a:solidFill>
            </a:endParaRPr>
          </a:p>
          <a:p>
            <a:pPr marL="628650" lvl="1" indent="-171450">
              <a:buFont typeface="Arial" panose="020B0604020202020204" pitchFamily="34" charset="0"/>
              <a:buChar char="•"/>
            </a:pPr>
            <a:endParaRPr lang="en-US" sz="1200" dirty="0">
              <a:solidFill>
                <a:schemeClr val="tx1">
                  <a:lumMod val="85000"/>
                  <a:lumOff val="15000"/>
                </a:schemeClr>
              </a:solidFill>
            </a:endParaRPr>
          </a:p>
          <a:p>
            <a:pPr marL="628650" lvl="1" indent="-171450">
              <a:buFont typeface="Arial" panose="020B0604020202020204" pitchFamily="34" charset="0"/>
              <a:buChar char="•"/>
            </a:pPr>
            <a:endParaRPr lang="en-US" sz="1200" dirty="0">
              <a:solidFill>
                <a:schemeClr val="tx1">
                  <a:lumMod val="85000"/>
                  <a:lumOff val="15000"/>
                </a:schemeClr>
              </a:solidFill>
            </a:endParaRPr>
          </a:p>
        </p:txBody>
      </p:sp>
    </p:spTree>
    <p:extLst>
      <p:ext uri="{BB962C8B-B14F-4D97-AF65-F5344CB8AC3E}">
        <p14:creationId xmlns:p14="http://schemas.microsoft.com/office/powerpoint/2010/main" val="3366983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A5E9-641E-AA4E-A5E3-8DEF6983BF85}"/>
              </a:ext>
            </a:extLst>
          </p:cNvPr>
          <p:cNvSpPr>
            <a:spLocks noGrp="1"/>
          </p:cNvSpPr>
          <p:nvPr>
            <p:ph type="ctrTitle"/>
          </p:nvPr>
        </p:nvSpPr>
        <p:spPr>
          <a:xfrm>
            <a:off x="1104900" y="449263"/>
            <a:ext cx="9144000" cy="617537"/>
          </a:xfrm>
        </p:spPr>
        <p:txBody>
          <a:bodyPr>
            <a:normAutofit/>
          </a:bodyPr>
          <a:lstStyle/>
          <a:p>
            <a:pPr algn="l"/>
            <a:r>
              <a:rPr lang="en-US" sz="2000" dirty="0"/>
              <a:t>Case Study 1</a:t>
            </a:r>
          </a:p>
        </p:txBody>
      </p:sp>
      <p:pic>
        <p:nvPicPr>
          <p:cNvPr id="4" name="Picture 3">
            <a:extLst>
              <a:ext uri="{FF2B5EF4-FFF2-40B4-BE49-F238E27FC236}">
                <a16:creationId xmlns:a16="http://schemas.microsoft.com/office/drawing/2014/main" id="{6DCE142F-10DC-E84D-A9DF-911E960FCC20}"/>
              </a:ext>
            </a:extLst>
          </p:cNvPr>
          <p:cNvPicPr>
            <a:picLocks noChangeAspect="1"/>
          </p:cNvPicPr>
          <p:nvPr/>
        </p:nvPicPr>
        <p:blipFill rotWithShape="1">
          <a:blip r:embed="rId3"/>
          <a:srcRect l="27894" t="25741" r="16088" b="24074"/>
          <a:stretch/>
        </p:blipFill>
        <p:spPr>
          <a:xfrm>
            <a:off x="1003300" y="1600200"/>
            <a:ext cx="6146800" cy="3441700"/>
          </a:xfrm>
          <a:prstGeom prst="rect">
            <a:avLst/>
          </a:prstGeom>
        </p:spPr>
      </p:pic>
      <p:sp>
        <p:nvSpPr>
          <p:cNvPr id="5" name="Rectangle 4">
            <a:extLst>
              <a:ext uri="{FF2B5EF4-FFF2-40B4-BE49-F238E27FC236}">
                <a16:creationId xmlns:a16="http://schemas.microsoft.com/office/drawing/2014/main" id="{1518CF40-9BB4-0340-A7D1-90DE4B6DB46C}"/>
              </a:ext>
            </a:extLst>
          </p:cNvPr>
          <p:cNvSpPr/>
          <p:nvPr/>
        </p:nvSpPr>
        <p:spPr>
          <a:xfrm>
            <a:off x="7353300" y="1600200"/>
            <a:ext cx="4457700" cy="43815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1450" indent="-171450">
              <a:buFont typeface="Arial" panose="020B0604020202020204" pitchFamily="34" charset="0"/>
              <a:buChar char="•"/>
            </a:pPr>
            <a:r>
              <a:rPr lang="en-US" sz="1200" dirty="0">
                <a:solidFill>
                  <a:schemeClr val="tx1">
                    <a:lumMod val="85000"/>
                    <a:lumOff val="15000"/>
                  </a:schemeClr>
                </a:solidFill>
              </a:rPr>
              <a:t>Technology Stack: </a:t>
            </a:r>
          </a:p>
          <a:p>
            <a:pPr marL="628650" lvl="1" indent="-171450">
              <a:buFont typeface="Arial" panose="020B0604020202020204" pitchFamily="34" charset="0"/>
              <a:buChar char="•"/>
            </a:pPr>
            <a:r>
              <a:rPr lang="en-US" sz="1200" dirty="0" err="1">
                <a:solidFill>
                  <a:schemeClr val="tx1">
                    <a:lumMod val="85000"/>
                    <a:lumOff val="15000"/>
                  </a:schemeClr>
                </a:solidFill>
              </a:rPr>
              <a:t>FrontEnd</a:t>
            </a:r>
            <a:r>
              <a:rPr lang="en-US" sz="1200" dirty="0">
                <a:solidFill>
                  <a:schemeClr val="tx1">
                    <a:lumMod val="85000"/>
                    <a:lumOff val="15000"/>
                  </a:schemeClr>
                </a:solidFill>
              </a:rPr>
              <a:t>: JS ES6, ReactJS, </a:t>
            </a:r>
            <a:r>
              <a:rPr lang="en-US" sz="1200" dirty="0" err="1">
                <a:solidFill>
                  <a:schemeClr val="tx1">
                    <a:lumMod val="85000"/>
                    <a:lumOff val="15000"/>
                  </a:schemeClr>
                </a:solidFill>
              </a:rPr>
              <a:t>NextJS</a:t>
            </a:r>
            <a:r>
              <a:rPr lang="en-US" sz="1200" dirty="0">
                <a:solidFill>
                  <a:schemeClr val="tx1">
                    <a:lumMod val="85000"/>
                    <a:lumOff val="15000"/>
                  </a:schemeClr>
                </a:solidFill>
              </a:rPr>
              <a:t>, </a:t>
            </a:r>
            <a:r>
              <a:rPr lang="en-US" sz="1200" dirty="0" err="1">
                <a:solidFill>
                  <a:schemeClr val="tx1">
                    <a:lumMod val="85000"/>
                    <a:lumOff val="15000"/>
                  </a:schemeClr>
                </a:solidFill>
              </a:rPr>
              <a:t>GraphQL</a:t>
            </a:r>
            <a:endParaRPr lang="en-US" sz="1200" dirty="0">
              <a:solidFill>
                <a:schemeClr val="tx1">
                  <a:lumMod val="85000"/>
                  <a:lumOff val="15000"/>
                </a:schemeClr>
              </a:solidFill>
            </a:endParaRPr>
          </a:p>
          <a:p>
            <a:pPr marL="628650" lvl="1" indent="-171450">
              <a:buFont typeface="Arial" panose="020B0604020202020204" pitchFamily="34" charset="0"/>
              <a:buChar char="•"/>
            </a:pPr>
            <a:r>
              <a:rPr lang="en-US" sz="1200" dirty="0">
                <a:solidFill>
                  <a:schemeClr val="tx1">
                    <a:lumMod val="85000"/>
                    <a:lumOff val="15000"/>
                  </a:schemeClr>
                </a:solidFill>
              </a:rPr>
              <a:t>SS: </a:t>
            </a:r>
            <a:r>
              <a:rPr lang="en-US" sz="1200" dirty="0" err="1">
                <a:solidFill>
                  <a:schemeClr val="tx1">
                    <a:lumMod val="85000"/>
                    <a:lumOff val="15000"/>
                  </a:schemeClr>
                </a:solidFill>
              </a:rPr>
              <a:t>NginX</a:t>
            </a:r>
            <a:r>
              <a:rPr lang="en-US" sz="1200" dirty="0">
                <a:solidFill>
                  <a:schemeClr val="tx1">
                    <a:lumMod val="85000"/>
                    <a:lumOff val="15000"/>
                  </a:schemeClr>
                </a:solidFill>
              </a:rPr>
              <a:t>, NodeJS</a:t>
            </a:r>
          </a:p>
          <a:p>
            <a:pPr marL="628650" lvl="1" indent="-171450">
              <a:buFont typeface="Arial" panose="020B0604020202020204" pitchFamily="34" charset="0"/>
              <a:buChar char="•"/>
            </a:pPr>
            <a:r>
              <a:rPr lang="en-US" sz="1200" dirty="0">
                <a:solidFill>
                  <a:schemeClr val="tx1">
                    <a:lumMod val="85000"/>
                    <a:lumOff val="15000"/>
                  </a:schemeClr>
                </a:solidFill>
              </a:rPr>
              <a:t>API gateway: APIGEE</a:t>
            </a:r>
          </a:p>
          <a:p>
            <a:pPr marL="628650" lvl="1" indent="-171450">
              <a:buFont typeface="Arial" panose="020B0604020202020204" pitchFamily="34" charset="0"/>
              <a:buChar char="•"/>
            </a:pPr>
            <a:r>
              <a:rPr lang="en-US" sz="1200" dirty="0">
                <a:solidFill>
                  <a:schemeClr val="tx1">
                    <a:lumMod val="85000"/>
                    <a:lumOff val="15000"/>
                  </a:schemeClr>
                </a:solidFill>
              </a:rPr>
              <a:t>CI/CD: Jenkins</a:t>
            </a:r>
          </a:p>
          <a:p>
            <a:pPr marL="628650" lvl="1" indent="-171450">
              <a:buFont typeface="Arial" panose="020B0604020202020204" pitchFamily="34" charset="0"/>
              <a:buChar char="•"/>
            </a:pPr>
            <a:r>
              <a:rPr lang="en-US" sz="1200" dirty="0">
                <a:solidFill>
                  <a:schemeClr val="tx1">
                    <a:lumMod val="85000"/>
                    <a:lumOff val="15000"/>
                  </a:schemeClr>
                </a:solidFill>
              </a:rPr>
              <a:t>Static Assets: Akamai</a:t>
            </a:r>
          </a:p>
          <a:p>
            <a:pPr marL="628650" lvl="1" indent="-171450">
              <a:buFont typeface="Arial" panose="020B0604020202020204" pitchFamily="34" charset="0"/>
              <a:buChar char="•"/>
            </a:pPr>
            <a:r>
              <a:rPr lang="en-US" sz="1200" dirty="0">
                <a:solidFill>
                  <a:schemeClr val="tx1">
                    <a:lumMod val="85000"/>
                    <a:lumOff val="15000"/>
                  </a:schemeClr>
                </a:solidFill>
              </a:rPr>
              <a:t>Deployment: Rancher/Docker</a:t>
            </a:r>
          </a:p>
          <a:p>
            <a:pPr marL="171450" indent="-171450">
              <a:buFont typeface="Arial" panose="020B0604020202020204" pitchFamily="34" charset="0"/>
              <a:buChar char="•"/>
            </a:pPr>
            <a:endParaRPr lang="en-US" sz="1200" dirty="0">
              <a:solidFill>
                <a:schemeClr val="tx1">
                  <a:lumMod val="85000"/>
                  <a:lumOff val="15000"/>
                </a:schemeClr>
              </a:solidFill>
            </a:endParaRPr>
          </a:p>
          <a:p>
            <a:pPr marL="171450" indent="-171450">
              <a:buFont typeface="Arial" panose="020B0604020202020204" pitchFamily="34" charset="0"/>
              <a:buChar char="•"/>
            </a:pPr>
            <a:r>
              <a:rPr lang="en-US" sz="1200" dirty="0">
                <a:solidFill>
                  <a:schemeClr val="tx1">
                    <a:lumMod val="85000"/>
                    <a:lumOff val="15000"/>
                  </a:schemeClr>
                </a:solidFill>
              </a:rPr>
              <a:t>Business (</a:t>
            </a:r>
            <a:r>
              <a:rPr lang="en-US" sz="1200" dirty="0" err="1">
                <a:solidFill>
                  <a:schemeClr val="tx1">
                    <a:lumMod val="85000"/>
                    <a:lumOff val="15000"/>
                  </a:schemeClr>
                </a:solidFill>
              </a:rPr>
              <a:t>LoB</a:t>
            </a:r>
            <a:r>
              <a:rPr lang="en-US" sz="1200" dirty="0">
                <a:solidFill>
                  <a:schemeClr val="tx1">
                    <a:lumMod val="85000"/>
                    <a:lumOff val="15000"/>
                  </a:schemeClr>
                </a:solidFill>
              </a:rPr>
              <a:t>): B2C consumer banking</a:t>
            </a:r>
          </a:p>
          <a:p>
            <a:pPr marL="171450" indent="-171450">
              <a:buFont typeface="Arial" panose="020B0604020202020204" pitchFamily="34" charset="0"/>
              <a:buChar char="•"/>
            </a:pPr>
            <a:r>
              <a:rPr lang="en-US" sz="1200" dirty="0">
                <a:solidFill>
                  <a:schemeClr val="tx1">
                    <a:lumMod val="85000"/>
                    <a:lumOff val="15000"/>
                  </a:schemeClr>
                </a:solidFill>
              </a:rPr>
              <a:t>Markets: US only</a:t>
            </a:r>
          </a:p>
          <a:p>
            <a:pPr marL="171450" indent="-171450">
              <a:buFont typeface="Arial" panose="020B0604020202020204" pitchFamily="34" charset="0"/>
              <a:buChar char="•"/>
            </a:pPr>
            <a:endParaRPr lang="en-US" sz="1200" dirty="0">
              <a:solidFill>
                <a:schemeClr val="tx1">
                  <a:lumMod val="85000"/>
                  <a:lumOff val="15000"/>
                </a:schemeClr>
              </a:solidFill>
            </a:endParaRPr>
          </a:p>
          <a:p>
            <a:pPr marL="171450" indent="-171450">
              <a:buFont typeface="Arial" panose="020B0604020202020204" pitchFamily="34" charset="0"/>
              <a:buChar char="•"/>
            </a:pPr>
            <a:r>
              <a:rPr lang="en-US" sz="1200" dirty="0">
                <a:solidFill>
                  <a:schemeClr val="tx1">
                    <a:lumMod val="85000"/>
                    <a:lumOff val="15000"/>
                  </a:schemeClr>
                </a:solidFill>
              </a:rPr>
              <a:t>Composition Approach: Client Side, Custom HTML Elements</a:t>
            </a:r>
          </a:p>
          <a:p>
            <a:pPr marL="171450" indent="-171450">
              <a:buFont typeface="Arial" panose="020B0604020202020204" pitchFamily="34" charset="0"/>
              <a:buChar char="•"/>
            </a:pPr>
            <a:r>
              <a:rPr lang="en-US" sz="1200" dirty="0">
                <a:solidFill>
                  <a:schemeClr val="tx1">
                    <a:lumMod val="85000"/>
                    <a:lumOff val="15000"/>
                  </a:schemeClr>
                </a:solidFill>
              </a:rPr>
              <a:t>MFDs:</a:t>
            </a:r>
          </a:p>
          <a:p>
            <a:pPr marL="628650" lvl="1" indent="-171450">
              <a:buFont typeface="Arial" panose="020B0604020202020204" pitchFamily="34" charset="0"/>
              <a:buChar char="•"/>
            </a:pPr>
            <a:r>
              <a:rPr lang="en-US" sz="1200" dirty="0">
                <a:solidFill>
                  <a:schemeClr val="tx1">
                    <a:lumMod val="85000"/>
                    <a:lumOff val="15000"/>
                  </a:schemeClr>
                </a:solidFill>
              </a:rPr>
              <a:t>Bill Pay - &lt;xxx-bill-pay&gt; - App Name &amp; Version in manifest file</a:t>
            </a:r>
          </a:p>
          <a:p>
            <a:pPr marL="628650" lvl="1" indent="-171450">
              <a:buFont typeface="Arial" panose="020B0604020202020204" pitchFamily="34" charset="0"/>
              <a:buChar char="•"/>
            </a:pPr>
            <a:r>
              <a:rPr lang="en-US" sz="1200" dirty="0">
                <a:solidFill>
                  <a:schemeClr val="tx1">
                    <a:lumMod val="85000"/>
                    <a:lumOff val="15000"/>
                  </a:schemeClr>
                </a:solidFill>
              </a:rPr>
              <a:t>Wire Transfer </a:t>
            </a:r>
          </a:p>
          <a:p>
            <a:pPr marL="628650" lvl="1" indent="-171450">
              <a:buFont typeface="Arial" panose="020B0604020202020204" pitchFamily="34" charset="0"/>
              <a:buChar char="•"/>
            </a:pPr>
            <a:r>
              <a:rPr lang="en-US" sz="1200" dirty="0">
                <a:solidFill>
                  <a:schemeClr val="tx1">
                    <a:lumMod val="85000"/>
                    <a:lumOff val="15000"/>
                  </a:schemeClr>
                </a:solidFill>
              </a:rPr>
              <a:t>ACH transfer</a:t>
            </a:r>
          </a:p>
          <a:p>
            <a:pPr marL="628650" lvl="1" indent="-171450">
              <a:buFont typeface="Arial" panose="020B0604020202020204" pitchFamily="34" charset="0"/>
              <a:buChar char="•"/>
            </a:pPr>
            <a:r>
              <a:rPr lang="en-US" sz="1200" dirty="0">
                <a:solidFill>
                  <a:schemeClr val="tx1">
                    <a:lumMod val="85000"/>
                    <a:lumOff val="15000"/>
                  </a:schemeClr>
                </a:solidFill>
              </a:rPr>
              <a:t>Manage Transactions</a:t>
            </a:r>
          </a:p>
          <a:p>
            <a:pPr marL="628650" lvl="1" indent="-171450">
              <a:buFont typeface="Arial" panose="020B0604020202020204" pitchFamily="34" charset="0"/>
              <a:buChar char="•"/>
            </a:pPr>
            <a:r>
              <a:rPr lang="en-US" sz="1200" dirty="0">
                <a:solidFill>
                  <a:schemeClr val="tx1">
                    <a:lumMod val="85000"/>
                    <a:lumOff val="15000"/>
                  </a:schemeClr>
                </a:solidFill>
              </a:rPr>
              <a:t>Profile Management</a:t>
            </a:r>
          </a:p>
          <a:p>
            <a:pPr marL="628650" lvl="1" indent="-171450">
              <a:buFont typeface="Arial" panose="020B0604020202020204" pitchFamily="34" charset="0"/>
              <a:buChar char="•"/>
            </a:pPr>
            <a:r>
              <a:rPr lang="en-US" sz="1200" dirty="0">
                <a:solidFill>
                  <a:schemeClr val="tx1">
                    <a:lumMod val="85000"/>
                    <a:lumOff val="15000"/>
                  </a:schemeClr>
                </a:solidFill>
              </a:rPr>
              <a:t>Dashboard</a:t>
            </a:r>
          </a:p>
          <a:p>
            <a:pPr marL="628650" lvl="1" indent="-171450">
              <a:buFont typeface="Arial" panose="020B0604020202020204" pitchFamily="34" charset="0"/>
              <a:buChar char="•"/>
            </a:pPr>
            <a:r>
              <a:rPr lang="en-US" sz="1200" dirty="0">
                <a:solidFill>
                  <a:schemeClr val="tx1">
                    <a:lumMod val="85000"/>
                    <a:lumOff val="15000"/>
                  </a:schemeClr>
                </a:solidFill>
              </a:rPr>
              <a:t>Authorization &amp; Authentication – </a:t>
            </a:r>
          </a:p>
          <a:p>
            <a:pPr marL="1085850" lvl="2" indent="-171450">
              <a:buFont typeface="Arial" panose="020B0604020202020204" pitchFamily="34" charset="0"/>
              <a:buChar char="•"/>
            </a:pPr>
            <a:r>
              <a:rPr lang="en-US" sz="1200" dirty="0">
                <a:solidFill>
                  <a:schemeClr val="tx1">
                    <a:lumMod val="85000"/>
                    <a:lumOff val="15000"/>
                  </a:schemeClr>
                </a:solidFill>
              </a:rPr>
              <a:t>OTP Flow, </a:t>
            </a:r>
          </a:p>
          <a:p>
            <a:pPr marL="1085850" lvl="2" indent="-171450">
              <a:buFont typeface="Arial" panose="020B0604020202020204" pitchFamily="34" charset="0"/>
              <a:buChar char="•"/>
            </a:pPr>
            <a:r>
              <a:rPr lang="en-US" sz="1200" dirty="0">
                <a:solidFill>
                  <a:schemeClr val="tx1">
                    <a:lumMod val="85000"/>
                    <a:lumOff val="15000"/>
                  </a:schemeClr>
                </a:solidFill>
              </a:rPr>
              <a:t>EWS Check Feature – For fraudulent </a:t>
            </a:r>
            <a:r>
              <a:rPr lang="en-US" sz="1200" dirty="0" err="1">
                <a:solidFill>
                  <a:schemeClr val="tx1">
                    <a:lumMod val="85000"/>
                    <a:lumOff val="15000"/>
                  </a:schemeClr>
                </a:solidFill>
              </a:rPr>
              <a:t>Txn</a:t>
            </a:r>
            <a:r>
              <a:rPr lang="en-US" sz="1200" dirty="0">
                <a:solidFill>
                  <a:schemeClr val="tx1">
                    <a:lumMod val="85000"/>
                    <a:lumOff val="15000"/>
                  </a:schemeClr>
                </a:solidFill>
              </a:rPr>
              <a:t> check</a:t>
            </a:r>
          </a:p>
          <a:p>
            <a:pPr marL="1085850" lvl="2" indent="-171450">
              <a:buFont typeface="Arial" panose="020B0604020202020204" pitchFamily="34" charset="0"/>
              <a:buChar char="•"/>
            </a:pPr>
            <a:endParaRPr lang="en-US" sz="1200" dirty="0">
              <a:solidFill>
                <a:schemeClr val="tx1">
                  <a:lumMod val="85000"/>
                  <a:lumOff val="15000"/>
                </a:schemeClr>
              </a:solidFill>
            </a:endParaRPr>
          </a:p>
          <a:p>
            <a:pPr marL="628650" lvl="1" indent="-171450">
              <a:buFont typeface="Arial" panose="020B0604020202020204" pitchFamily="34" charset="0"/>
              <a:buChar char="•"/>
            </a:pPr>
            <a:endParaRPr lang="en-US" sz="1200" dirty="0">
              <a:solidFill>
                <a:schemeClr val="tx1">
                  <a:lumMod val="85000"/>
                  <a:lumOff val="15000"/>
                </a:schemeClr>
              </a:solidFill>
            </a:endParaRPr>
          </a:p>
          <a:p>
            <a:pPr marL="628650" lvl="1" indent="-171450">
              <a:buFont typeface="Arial" panose="020B0604020202020204" pitchFamily="34" charset="0"/>
              <a:buChar char="•"/>
            </a:pPr>
            <a:endParaRPr lang="en-US" sz="1200" dirty="0">
              <a:solidFill>
                <a:schemeClr val="tx1">
                  <a:lumMod val="85000"/>
                  <a:lumOff val="15000"/>
                </a:schemeClr>
              </a:solidFill>
            </a:endParaRPr>
          </a:p>
        </p:txBody>
      </p:sp>
    </p:spTree>
    <p:extLst>
      <p:ext uri="{BB962C8B-B14F-4D97-AF65-F5344CB8AC3E}">
        <p14:creationId xmlns:p14="http://schemas.microsoft.com/office/powerpoint/2010/main" val="2916363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D3ACFF9-38D9-F646-B019-74D7EFB0D13F}"/>
              </a:ext>
            </a:extLst>
          </p:cNvPr>
          <p:cNvSpPr/>
          <p:nvPr/>
        </p:nvSpPr>
        <p:spPr>
          <a:xfrm>
            <a:off x="1257300" y="1193800"/>
            <a:ext cx="13081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Biz Info </a:t>
            </a:r>
          </a:p>
          <a:p>
            <a:pPr algn="ctr"/>
            <a:r>
              <a:rPr lang="en-US" sz="1200" dirty="0"/>
              <a:t>Page</a:t>
            </a:r>
          </a:p>
        </p:txBody>
      </p:sp>
      <p:sp>
        <p:nvSpPr>
          <p:cNvPr id="8" name="Rectangle 7">
            <a:extLst>
              <a:ext uri="{FF2B5EF4-FFF2-40B4-BE49-F238E27FC236}">
                <a16:creationId xmlns:a16="http://schemas.microsoft.com/office/drawing/2014/main" id="{90F369C8-D740-8A4D-9027-E1A7740B2594}"/>
              </a:ext>
            </a:extLst>
          </p:cNvPr>
          <p:cNvSpPr/>
          <p:nvPr/>
        </p:nvSpPr>
        <p:spPr>
          <a:xfrm>
            <a:off x="3340100" y="1193800"/>
            <a:ext cx="13081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Personal Info</a:t>
            </a:r>
          </a:p>
          <a:p>
            <a:pPr algn="ctr"/>
            <a:endParaRPr lang="en-US" sz="1200" dirty="0"/>
          </a:p>
        </p:txBody>
      </p:sp>
      <p:sp>
        <p:nvSpPr>
          <p:cNvPr id="9" name="Diamond 8">
            <a:extLst>
              <a:ext uri="{FF2B5EF4-FFF2-40B4-BE49-F238E27FC236}">
                <a16:creationId xmlns:a16="http://schemas.microsoft.com/office/drawing/2014/main" id="{60C14F6B-F691-114A-AC73-3AF27CA074D8}"/>
              </a:ext>
            </a:extLst>
          </p:cNvPr>
          <p:cNvSpPr/>
          <p:nvPr/>
        </p:nvSpPr>
        <p:spPr>
          <a:xfrm>
            <a:off x="5143500" y="1244600"/>
            <a:ext cx="1155700" cy="8128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GCAP</a:t>
            </a:r>
          </a:p>
        </p:txBody>
      </p:sp>
      <p:sp>
        <p:nvSpPr>
          <p:cNvPr id="10" name="Rectangle 9">
            <a:extLst>
              <a:ext uri="{FF2B5EF4-FFF2-40B4-BE49-F238E27FC236}">
                <a16:creationId xmlns:a16="http://schemas.microsoft.com/office/drawing/2014/main" id="{A8F0C1F1-EC00-7045-9BA3-ED83F762B988}"/>
              </a:ext>
            </a:extLst>
          </p:cNvPr>
          <p:cNvSpPr/>
          <p:nvPr/>
        </p:nvSpPr>
        <p:spPr>
          <a:xfrm>
            <a:off x="6832600" y="1181100"/>
            <a:ext cx="13081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Dynamic Questions</a:t>
            </a:r>
          </a:p>
          <a:p>
            <a:pPr algn="ctr"/>
            <a:endParaRPr lang="en-US" sz="1200" dirty="0"/>
          </a:p>
        </p:txBody>
      </p:sp>
      <p:sp>
        <p:nvSpPr>
          <p:cNvPr id="11" name="Diamond 10">
            <a:extLst>
              <a:ext uri="{FF2B5EF4-FFF2-40B4-BE49-F238E27FC236}">
                <a16:creationId xmlns:a16="http://schemas.microsoft.com/office/drawing/2014/main" id="{7E34CE4A-2D84-1942-B816-2A1CAD75B84C}"/>
              </a:ext>
            </a:extLst>
          </p:cNvPr>
          <p:cNvSpPr/>
          <p:nvPr/>
        </p:nvSpPr>
        <p:spPr>
          <a:xfrm>
            <a:off x="7607300" y="3251200"/>
            <a:ext cx="1028700" cy="8128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AF83821-CC1E-3045-A0C0-61107BFDD36F}"/>
              </a:ext>
            </a:extLst>
          </p:cNvPr>
          <p:cNvSpPr/>
          <p:nvPr/>
        </p:nvSpPr>
        <p:spPr>
          <a:xfrm>
            <a:off x="10223500" y="596900"/>
            <a:ext cx="13081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Instant Verification</a:t>
            </a:r>
          </a:p>
          <a:p>
            <a:pPr algn="ctr"/>
            <a:endParaRPr lang="en-US" sz="1200" dirty="0"/>
          </a:p>
        </p:txBody>
      </p:sp>
      <p:sp>
        <p:nvSpPr>
          <p:cNvPr id="13" name="Rectangle 12">
            <a:extLst>
              <a:ext uri="{FF2B5EF4-FFF2-40B4-BE49-F238E27FC236}">
                <a16:creationId xmlns:a16="http://schemas.microsoft.com/office/drawing/2014/main" id="{0943D518-028C-3149-AC97-8E4D74768638}"/>
              </a:ext>
            </a:extLst>
          </p:cNvPr>
          <p:cNvSpPr/>
          <p:nvPr/>
        </p:nvSpPr>
        <p:spPr>
          <a:xfrm>
            <a:off x="8963025" y="3187700"/>
            <a:ext cx="13081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Add Business Owner</a:t>
            </a:r>
          </a:p>
          <a:p>
            <a:pPr algn="ctr"/>
            <a:endParaRPr lang="en-US" sz="1200" dirty="0"/>
          </a:p>
        </p:txBody>
      </p:sp>
      <p:sp>
        <p:nvSpPr>
          <p:cNvPr id="14" name="Diamond 13">
            <a:extLst>
              <a:ext uri="{FF2B5EF4-FFF2-40B4-BE49-F238E27FC236}">
                <a16:creationId xmlns:a16="http://schemas.microsoft.com/office/drawing/2014/main" id="{3875C70D-E836-ED43-BD99-369C0FB8FE65}"/>
              </a:ext>
            </a:extLst>
          </p:cNvPr>
          <p:cNvSpPr/>
          <p:nvPr/>
        </p:nvSpPr>
        <p:spPr>
          <a:xfrm>
            <a:off x="10558463" y="3225800"/>
            <a:ext cx="1028700" cy="8128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B6784BE-5D4D-FC48-972E-4FB294D8D967}"/>
              </a:ext>
            </a:extLst>
          </p:cNvPr>
          <p:cNvSpPr/>
          <p:nvPr/>
        </p:nvSpPr>
        <p:spPr>
          <a:xfrm>
            <a:off x="5916613" y="3213100"/>
            <a:ext cx="13081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Add Supplementary</a:t>
            </a:r>
          </a:p>
          <a:p>
            <a:pPr algn="ctr"/>
            <a:endParaRPr lang="en-US" sz="1200" dirty="0"/>
          </a:p>
        </p:txBody>
      </p:sp>
      <p:sp>
        <p:nvSpPr>
          <p:cNvPr id="16" name="Diamond 15">
            <a:extLst>
              <a:ext uri="{FF2B5EF4-FFF2-40B4-BE49-F238E27FC236}">
                <a16:creationId xmlns:a16="http://schemas.microsoft.com/office/drawing/2014/main" id="{B7F75640-3928-014E-A1D9-89BF08E15A31}"/>
              </a:ext>
            </a:extLst>
          </p:cNvPr>
          <p:cNvSpPr/>
          <p:nvPr/>
        </p:nvSpPr>
        <p:spPr>
          <a:xfrm>
            <a:off x="4429126" y="3263900"/>
            <a:ext cx="1028700" cy="8128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8A48DF5-572C-A848-850E-1E09A482EC16}"/>
              </a:ext>
            </a:extLst>
          </p:cNvPr>
          <p:cNvSpPr/>
          <p:nvPr/>
        </p:nvSpPr>
        <p:spPr>
          <a:xfrm>
            <a:off x="2490789" y="3251200"/>
            <a:ext cx="13081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Balance transfer</a:t>
            </a:r>
          </a:p>
          <a:p>
            <a:pPr algn="ctr"/>
            <a:endParaRPr lang="en-US" sz="1200" dirty="0"/>
          </a:p>
        </p:txBody>
      </p:sp>
      <p:sp>
        <p:nvSpPr>
          <p:cNvPr id="18" name="Rectangle 17">
            <a:extLst>
              <a:ext uri="{FF2B5EF4-FFF2-40B4-BE49-F238E27FC236}">
                <a16:creationId xmlns:a16="http://schemas.microsoft.com/office/drawing/2014/main" id="{441D4290-59BC-CE4C-8A03-3976B5BC821E}"/>
              </a:ext>
            </a:extLst>
          </p:cNvPr>
          <p:cNvSpPr/>
          <p:nvPr/>
        </p:nvSpPr>
        <p:spPr>
          <a:xfrm>
            <a:off x="10223500" y="1651000"/>
            <a:ext cx="13081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Yodlee</a:t>
            </a:r>
            <a:r>
              <a:rPr lang="en-US" sz="1200" dirty="0"/>
              <a:t> Widget</a:t>
            </a:r>
          </a:p>
          <a:p>
            <a:pPr algn="ctr"/>
            <a:endParaRPr lang="en-US" sz="1200" dirty="0"/>
          </a:p>
        </p:txBody>
      </p:sp>
      <p:sp>
        <p:nvSpPr>
          <p:cNvPr id="19" name="Diamond 18">
            <a:extLst>
              <a:ext uri="{FF2B5EF4-FFF2-40B4-BE49-F238E27FC236}">
                <a16:creationId xmlns:a16="http://schemas.microsoft.com/office/drawing/2014/main" id="{1B1BEC11-BB1D-E24E-B216-956640C559A2}"/>
              </a:ext>
            </a:extLst>
          </p:cNvPr>
          <p:cNvSpPr/>
          <p:nvPr/>
        </p:nvSpPr>
        <p:spPr>
          <a:xfrm>
            <a:off x="8674100" y="1231900"/>
            <a:ext cx="1028700" cy="8128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E4DEC01-4D18-2747-806E-8D7BC8D00D08}"/>
              </a:ext>
            </a:extLst>
          </p:cNvPr>
          <p:cNvSpPr/>
          <p:nvPr/>
        </p:nvSpPr>
        <p:spPr>
          <a:xfrm>
            <a:off x="528639" y="3263900"/>
            <a:ext cx="1308100" cy="9017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Decision Page</a:t>
            </a:r>
          </a:p>
          <a:p>
            <a:pPr algn="ctr"/>
            <a:endParaRPr lang="en-US" sz="1200" dirty="0"/>
          </a:p>
        </p:txBody>
      </p:sp>
      <p:sp>
        <p:nvSpPr>
          <p:cNvPr id="21" name="Oval 20">
            <a:extLst>
              <a:ext uri="{FF2B5EF4-FFF2-40B4-BE49-F238E27FC236}">
                <a16:creationId xmlns:a16="http://schemas.microsoft.com/office/drawing/2014/main" id="{4EE8C01D-BF40-0245-8407-6A4B5FE5A9C3}"/>
              </a:ext>
            </a:extLst>
          </p:cNvPr>
          <p:cNvSpPr/>
          <p:nvPr/>
        </p:nvSpPr>
        <p:spPr>
          <a:xfrm>
            <a:off x="1104900" y="5156200"/>
            <a:ext cx="546100" cy="5461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8132B191-C37C-EE47-9565-113096F26580}"/>
              </a:ext>
            </a:extLst>
          </p:cNvPr>
          <p:cNvCxnSpPr>
            <a:stCxn id="7" idx="3"/>
            <a:endCxn id="8" idx="1"/>
          </p:cNvCxnSpPr>
          <p:nvPr/>
        </p:nvCxnSpPr>
        <p:spPr>
          <a:xfrm>
            <a:off x="2565400" y="1651000"/>
            <a:ext cx="7747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C52D9F8F-EC97-694C-9833-B247C30FB642}"/>
              </a:ext>
            </a:extLst>
          </p:cNvPr>
          <p:cNvCxnSpPr>
            <a:cxnSpLocks/>
            <a:stCxn id="8" idx="3"/>
            <a:endCxn id="9" idx="1"/>
          </p:cNvCxnSpPr>
          <p:nvPr/>
        </p:nvCxnSpPr>
        <p:spPr>
          <a:xfrm>
            <a:off x="4648200" y="1651000"/>
            <a:ext cx="4953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0C1152CF-C668-7C42-A94B-4739E4009F05}"/>
              </a:ext>
            </a:extLst>
          </p:cNvPr>
          <p:cNvCxnSpPr>
            <a:cxnSpLocks/>
            <a:stCxn id="9" idx="3"/>
            <a:endCxn id="10" idx="1"/>
          </p:cNvCxnSpPr>
          <p:nvPr/>
        </p:nvCxnSpPr>
        <p:spPr>
          <a:xfrm flipV="1">
            <a:off x="6299200" y="1638300"/>
            <a:ext cx="533400" cy="127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569310E2-86A3-4E4D-9089-687D2925A22F}"/>
              </a:ext>
            </a:extLst>
          </p:cNvPr>
          <p:cNvCxnSpPr>
            <a:cxnSpLocks/>
            <a:stCxn id="10" idx="3"/>
            <a:endCxn id="19" idx="1"/>
          </p:cNvCxnSpPr>
          <p:nvPr/>
        </p:nvCxnSpPr>
        <p:spPr>
          <a:xfrm>
            <a:off x="8140700" y="1638300"/>
            <a:ext cx="533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a:extLst>
              <a:ext uri="{FF2B5EF4-FFF2-40B4-BE49-F238E27FC236}">
                <a16:creationId xmlns:a16="http://schemas.microsoft.com/office/drawing/2014/main" id="{7E97CFA0-9A1A-3E45-9ACF-3C03F7A8296C}"/>
              </a:ext>
            </a:extLst>
          </p:cNvPr>
          <p:cNvCxnSpPr>
            <a:stCxn id="9" idx="2"/>
            <a:endCxn id="14" idx="0"/>
          </p:cNvCxnSpPr>
          <p:nvPr/>
        </p:nvCxnSpPr>
        <p:spPr>
          <a:xfrm rot="16200000" flipH="1">
            <a:off x="7812881" y="-34132"/>
            <a:ext cx="1168400" cy="5351463"/>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a:extLst>
              <a:ext uri="{FF2B5EF4-FFF2-40B4-BE49-F238E27FC236}">
                <a16:creationId xmlns:a16="http://schemas.microsoft.com/office/drawing/2014/main" id="{AC136AB4-8825-3148-9E93-9C4B2A05DC82}"/>
              </a:ext>
            </a:extLst>
          </p:cNvPr>
          <p:cNvCxnSpPr>
            <a:cxnSpLocks/>
            <a:stCxn id="19" idx="3"/>
            <a:endCxn id="12" idx="1"/>
          </p:cNvCxnSpPr>
          <p:nvPr/>
        </p:nvCxnSpPr>
        <p:spPr>
          <a:xfrm flipV="1">
            <a:off x="9702800" y="1054100"/>
            <a:ext cx="520700" cy="5842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a:extLst>
              <a:ext uri="{FF2B5EF4-FFF2-40B4-BE49-F238E27FC236}">
                <a16:creationId xmlns:a16="http://schemas.microsoft.com/office/drawing/2014/main" id="{1B76F29F-F3A4-514E-906E-D10A156E33EC}"/>
              </a:ext>
            </a:extLst>
          </p:cNvPr>
          <p:cNvCxnSpPr>
            <a:cxnSpLocks/>
            <a:endCxn id="18" idx="1"/>
          </p:cNvCxnSpPr>
          <p:nvPr/>
        </p:nvCxnSpPr>
        <p:spPr>
          <a:xfrm>
            <a:off x="9702800" y="1638300"/>
            <a:ext cx="520700" cy="4699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a:extLst>
              <a:ext uri="{FF2B5EF4-FFF2-40B4-BE49-F238E27FC236}">
                <a16:creationId xmlns:a16="http://schemas.microsoft.com/office/drawing/2014/main" id="{B7850F6A-AC32-0447-B127-95C12B724E32}"/>
              </a:ext>
            </a:extLst>
          </p:cNvPr>
          <p:cNvCxnSpPr>
            <a:cxnSpLocks/>
            <a:stCxn id="12" idx="3"/>
            <a:endCxn id="14" idx="3"/>
          </p:cNvCxnSpPr>
          <p:nvPr/>
        </p:nvCxnSpPr>
        <p:spPr>
          <a:xfrm>
            <a:off x="11531600" y="1054100"/>
            <a:ext cx="55563" cy="2578100"/>
          </a:xfrm>
          <a:prstGeom prst="bentConnector3">
            <a:avLst>
              <a:gd name="adj1" fmla="val 51142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Elbow Connector 47">
            <a:extLst>
              <a:ext uri="{FF2B5EF4-FFF2-40B4-BE49-F238E27FC236}">
                <a16:creationId xmlns:a16="http://schemas.microsoft.com/office/drawing/2014/main" id="{2689BF14-8AF0-3540-91C7-FCA98F45B9B7}"/>
              </a:ext>
            </a:extLst>
          </p:cNvPr>
          <p:cNvCxnSpPr>
            <a:cxnSpLocks/>
            <a:stCxn id="18" idx="3"/>
          </p:cNvCxnSpPr>
          <p:nvPr/>
        </p:nvCxnSpPr>
        <p:spPr>
          <a:xfrm>
            <a:off x="11531600" y="2108200"/>
            <a:ext cx="91281" cy="14478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Elbow Connector 50">
            <a:extLst>
              <a:ext uri="{FF2B5EF4-FFF2-40B4-BE49-F238E27FC236}">
                <a16:creationId xmlns:a16="http://schemas.microsoft.com/office/drawing/2014/main" id="{58E75389-78FF-B94E-98C6-639B99DF2254}"/>
              </a:ext>
            </a:extLst>
          </p:cNvPr>
          <p:cNvCxnSpPr>
            <a:cxnSpLocks/>
            <a:stCxn id="14" idx="1"/>
            <a:endCxn id="13" idx="3"/>
          </p:cNvCxnSpPr>
          <p:nvPr/>
        </p:nvCxnSpPr>
        <p:spPr>
          <a:xfrm rot="10800000" flipV="1">
            <a:off x="10271125" y="3632200"/>
            <a:ext cx="287338"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Elbow Connector 53">
            <a:extLst>
              <a:ext uri="{FF2B5EF4-FFF2-40B4-BE49-F238E27FC236}">
                <a16:creationId xmlns:a16="http://schemas.microsoft.com/office/drawing/2014/main" id="{CF70161D-1CB9-2844-A69A-B5685B6E5B2E}"/>
              </a:ext>
            </a:extLst>
          </p:cNvPr>
          <p:cNvCxnSpPr>
            <a:cxnSpLocks/>
            <a:stCxn id="13" idx="1"/>
            <a:endCxn id="11" idx="3"/>
          </p:cNvCxnSpPr>
          <p:nvPr/>
        </p:nvCxnSpPr>
        <p:spPr>
          <a:xfrm rot="10800000" flipV="1">
            <a:off x="8636001" y="3644900"/>
            <a:ext cx="327025"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Elbow Connector 56">
            <a:extLst>
              <a:ext uri="{FF2B5EF4-FFF2-40B4-BE49-F238E27FC236}">
                <a16:creationId xmlns:a16="http://schemas.microsoft.com/office/drawing/2014/main" id="{6C71B7F0-5F07-C544-91BC-CBDE4CBF3AA9}"/>
              </a:ext>
            </a:extLst>
          </p:cNvPr>
          <p:cNvCxnSpPr>
            <a:cxnSpLocks/>
            <a:stCxn id="11" idx="1"/>
            <a:endCxn id="15" idx="3"/>
          </p:cNvCxnSpPr>
          <p:nvPr/>
        </p:nvCxnSpPr>
        <p:spPr>
          <a:xfrm rot="10800000" flipV="1">
            <a:off x="7224714" y="3657600"/>
            <a:ext cx="382587"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Elbow Connector 59">
            <a:extLst>
              <a:ext uri="{FF2B5EF4-FFF2-40B4-BE49-F238E27FC236}">
                <a16:creationId xmlns:a16="http://schemas.microsoft.com/office/drawing/2014/main" id="{0FB6B416-377B-364A-A1BD-33BA0EA073B5}"/>
              </a:ext>
            </a:extLst>
          </p:cNvPr>
          <p:cNvCxnSpPr>
            <a:cxnSpLocks/>
            <a:stCxn id="15" idx="1"/>
            <a:endCxn id="16" idx="3"/>
          </p:cNvCxnSpPr>
          <p:nvPr/>
        </p:nvCxnSpPr>
        <p:spPr>
          <a:xfrm rot="10800000">
            <a:off x="5457827" y="3670300"/>
            <a:ext cx="458787"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Elbow Connector 63">
            <a:extLst>
              <a:ext uri="{FF2B5EF4-FFF2-40B4-BE49-F238E27FC236}">
                <a16:creationId xmlns:a16="http://schemas.microsoft.com/office/drawing/2014/main" id="{9E262A2B-3EB2-814F-A0D5-E2756859672F}"/>
              </a:ext>
            </a:extLst>
          </p:cNvPr>
          <p:cNvCxnSpPr>
            <a:cxnSpLocks/>
            <a:endCxn id="17" idx="3"/>
          </p:cNvCxnSpPr>
          <p:nvPr/>
        </p:nvCxnSpPr>
        <p:spPr>
          <a:xfrm rot="10800000" flipV="1">
            <a:off x="3798890" y="3670300"/>
            <a:ext cx="630241" cy="381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Elbow Connector 68">
            <a:extLst>
              <a:ext uri="{FF2B5EF4-FFF2-40B4-BE49-F238E27FC236}">
                <a16:creationId xmlns:a16="http://schemas.microsoft.com/office/drawing/2014/main" id="{BF506ACD-CD0B-D04C-8741-74965B1BDD60}"/>
              </a:ext>
            </a:extLst>
          </p:cNvPr>
          <p:cNvCxnSpPr>
            <a:cxnSpLocks/>
            <a:stCxn id="16" idx="2"/>
            <a:endCxn id="20" idx="2"/>
          </p:cNvCxnSpPr>
          <p:nvPr/>
        </p:nvCxnSpPr>
        <p:spPr>
          <a:xfrm rot="5400000">
            <a:off x="3018633" y="2240757"/>
            <a:ext cx="88900" cy="3760787"/>
          </a:xfrm>
          <a:prstGeom prst="bentConnector3">
            <a:avLst>
              <a:gd name="adj1" fmla="val 35714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8948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A5E9-641E-AA4E-A5E3-8DEF6983BF85}"/>
              </a:ext>
            </a:extLst>
          </p:cNvPr>
          <p:cNvSpPr>
            <a:spLocks noGrp="1"/>
          </p:cNvSpPr>
          <p:nvPr>
            <p:ph type="ctrTitle"/>
          </p:nvPr>
        </p:nvSpPr>
        <p:spPr>
          <a:xfrm>
            <a:off x="446087" y="531813"/>
            <a:ext cx="11012487" cy="617537"/>
          </a:xfrm>
        </p:spPr>
        <p:txBody>
          <a:bodyPr>
            <a:normAutofit/>
          </a:bodyPr>
          <a:lstStyle/>
          <a:p>
            <a:pPr algn="l" defTabSz="914378"/>
            <a:r>
              <a:rPr lang="en-US" sz="2800" dirty="0">
                <a:solidFill>
                  <a:schemeClr val="accent1">
                    <a:lumMod val="75000"/>
                  </a:schemeClr>
                </a:solidFill>
                <a:latin typeface="+mn-lt"/>
                <a:ea typeface="+mn-ea"/>
                <a:cs typeface="+mn-cs"/>
              </a:rPr>
              <a:t>Micro-</a:t>
            </a:r>
            <a:r>
              <a:rPr lang="en-US" sz="2800" dirty="0" err="1">
                <a:solidFill>
                  <a:schemeClr val="accent1">
                    <a:lumMod val="75000"/>
                  </a:schemeClr>
                </a:solidFill>
                <a:latin typeface="+mn-lt"/>
                <a:ea typeface="+mn-ea"/>
                <a:cs typeface="+mn-cs"/>
              </a:rPr>
              <a:t>FrontEnds</a:t>
            </a:r>
            <a:r>
              <a:rPr lang="en-US" sz="2800" dirty="0">
                <a:solidFill>
                  <a:schemeClr val="accent1">
                    <a:lumMod val="75000"/>
                  </a:schemeClr>
                </a:solidFill>
                <a:latin typeface="+mn-lt"/>
                <a:ea typeface="+mn-ea"/>
                <a:cs typeface="+mn-cs"/>
              </a:rPr>
              <a:t> | Key Tenets</a:t>
            </a:r>
          </a:p>
        </p:txBody>
      </p:sp>
      <p:sp>
        <p:nvSpPr>
          <p:cNvPr id="6" name="Rectangle 5">
            <a:extLst>
              <a:ext uri="{FF2B5EF4-FFF2-40B4-BE49-F238E27FC236}">
                <a16:creationId xmlns:a16="http://schemas.microsoft.com/office/drawing/2014/main" id="{42678641-7572-E241-AF3A-8234E0FCB86C}"/>
              </a:ext>
            </a:extLst>
          </p:cNvPr>
          <p:cNvSpPr/>
          <p:nvPr/>
        </p:nvSpPr>
        <p:spPr>
          <a:xfrm>
            <a:off x="579196" y="1295400"/>
            <a:ext cx="6469304" cy="495300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accent1">
                  <a:lumMod val="50000"/>
                </a:schemeClr>
              </a:solidFill>
            </a:endParaRPr>
          </a:p>
          <a:p>
            <a:pPr marL="285750" indent="-285750">
              <a:buFont typeface="Arial" panose="020B0604020202020204" pitchFamily="34" charset="0"/>
              <a:buChar char="•"/>
            </a:pPr>
            <a:r>
              <a:rPr lang="en-US" dirty="0">
                <a:solidFill>
                  <a:schemeClr val="bg2">
                    <a:lumMod val="25000"/>
                  </a:schemeClr>
                </a:solidFill>
              </a:rPr>
              <a:t>An architectural style where independently deliverable frontend applications are composed into a greater whole</a:t>
            </a:r>
            <a:r>
              <a:rPr lang="en-US" baseline="30000" dirty="0">
                <a:solidFill>
                  <a:schemeClr val="bg2">
                    <a:lumMod val="25000"/>
                  </a:schemeClr>
                </a:solidFill>
              </a:rPr>
              <a:t> </a:t>
            </a:r>
            <a:r>
              <a:rPr lang="en-US" baseline="30000" dirty="0">
                <a:solidFill>
                  <a:schemeClr val="accent1">
                    <a:lumMod val="75000"/>
                  </a:schemeClr>
                </a:solidFill>
              </a:rPr>
              <a:t>[1]</a:t>
            </a:r>
            <a:endParaRPr lang="en-US" baseline="30000" dirty="0">
              <a:solidFill>
                <a:schemeClr val="accent1">
                  <a:lumMod val="75000"/>
                </a:schemeClr>
              </a:solidFill>
              <a:latin typeface="Arial" panose="020B0604020202020204" pitchFamily="34" charset="0"/>
              <a:cs typeface="Arial" panose="020B0604020202020204" pitchFamily="34" charset="0"/>
            </a:endParaRPr>
          </a:p>
          <a:p>
            <a:endParaRPr lang="en-US" dirty="0">
              <a:solidFill>
                <a:schemeClr val="bg2">
                  <a:lumMod val="25000"/>
                </a:schemeClr>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2">
                    <a:lumMod val="25000"/>
                  </a:schemeClr>
                </a:solidFill>
              </a:rPr>
              <a:t>Inspired by Microservices Architecture, the main idea behind Micro Frontends is to break down “the Front End Monolith” into smaller parts, allowing an organization to spread the amount of work with autonomous teams, co-located or distributed, without the need to slowing down their delivery throughput</a:t>
            </a:r>
            <a:r>
              <a:rPr lang="en-US" baseline="30000" dirty="0">
                <a:solidFill>
                  <a:schemeClr val="accent1">
                    <a:lumMod val="75000"/>
                  </a:schemeClr>
                </a:solidFill>
              </a:rPr>
              <a:t>[2]</a:t>
            </a:r>
            <a:endParaRPr lang="en-US" baseline="30000" dirty="0">
              <a:solidFill>
                <a:schemeClr val="accent1">
                  <a:lumMod val="75000"/>
                </a:schemeClr>
              </a:solidFill>
              <a:latin typeface="Arial" panose="020B0604020202020204" pitchFamily="34" charset="0"/>
              <a:cs typeface="Arial" panose="020B0604020202020204" pitchFamily="34" charset="0"/>
            </a:endParaRPr>
          </a:p>
          <a:p>
            <a:endParaRPr lang="en-US" dirty="0">
              <a:solidFill>
                <a:schemeClr val="bg2">
                  <a:lumMod val="25000"/>
                </a:schemeClr>
              </a:solidFill>
            </a:endParaRPr>
          </a:p>
          <a:p>
            <a:pPr marL="285750" indent="-285750">
              <a:buFont typeface="Arial" panose="020B0604020202020204" pitchFamily="34" charset="0"/>
              <a:buChar char="•"/>
            </a:pPr>
            <a:r>
              <a:rPr lang="en-US" dirty="0">
                <a:solidFill>
                  <a:schemeClr val="bg2">
                    <a:lumMod val="25000"/>
                  </a:schemeClr>
                </a:solidFill>
              </a:rPr>
              <a:t>The Micro Frontend approach tackles the monolithic frontend issues by extending the principles of Microservices to frontend development. Instead of dividing the application’s architecture into frontend and backend, the application itself is divided into multiple independent pieces — from the backend service and database right up to the user interface — and then merged into a single user-facing frontend</a:t>
            </a:r>
            <a:r>
              <a:rPr lang="en-US" baseline="30000" dirty="0">
                <a:solidFill>
                  <a:schemeClr val="accent1">
                    <a:lumMod val="75000"/>
                  </a:schemeClr>
                </a:solidFill>
              </a:rPr>
              <a:t>[3]</a:t>
            </a:r>
            <a:endParaRPr lang="en-US" dirty="0">
              <a:solidFill>
                <a:schemeClr val="accent1">
                  <a:lumMod val="75000"/>
                </a:schemeClr>
              </a:solidFill>
            </a:endParaRPr>
          </a:p>
          <a:p>
            <a:br>
              <a:rPr lang="en-US" dirty="0">
                <a:solidFill>
                  <a:schemeClr val="accent1">
                    <a:lumMod val="50000"/>
                  </a:schemeClr>
                </a:solidFill>
              </a:rPr>
            </a:br>
            <a:endParaRPr lang="en-US" dirty="0">
              <a:solidFill>
                <a:schemeClr val="accent1">
                  <a:lumMod val="50000"/>
                </a:schemeClr>
              </a:solidFill>
            </a:endParaRPr>
          </a:p>
        </p:txBody>
      </p:sp>
    </p:spTree>
    <p:extLst>
      <p:ext uri="{BB962C8B-B14F-4D97-AF65-F5344CB8AC3E}">
        <p14:creationId xmlns:p14="http://schemas.microsoft.com/office/powerpoint/2010/main" val="2802581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A5E9-641E-AA4E-A5E3-8DEF6983BF85}"/>
              </a:ext>
            </a:extLst>
          </p:cNvPr>
          <p:cNvSpPr>
            <a:spLocks noGrp="1"/>
          </p:cNvSpPr>
          <p:nvPr>
            <p:ph type="ctrTitle"/>
          </p:nvPr>
        </p:nvSpPr>
        <p:spPr>
          <a:xfrm>
            <a:off x="1104900" y="449263"/>
            <a:ext cx="9144000" cy="617537"/>
          </a:xfrm>
        </p:spPr>
        <p:txBody>
          <a:bodyPr>
            <a:normAutofit/>
          </a:bodyPr>
          <a:lstStyle/>
          <a:p>
            <a:r>
              <a:rPr lang="en-US" sz="2000" dirty="0"/>
              <a:t>Identifying </a:t>
            </a:r>
            <a:r>
              <a:rPr lang="en-US" sz="2000" dirty="0" err="1"/>
              <a:t>MicroFrontEnds</a:t>
            </a:r>
            <a:endParaRPr lang="en-US" sz="2000" dirty="0"/>
          </a:p>
        </p:txBody>
      </p:sp>
    </p:spTree>
    <p:extLst>
      <p:ext uri="{BB962C8B-B14F-4D97-AF65-F5344CB8AC3E}">
        <p14:creationId xmlns:p14="http://schemas.microsoft.com/office/powerpoint/2010/main" val="36059252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A5E9-641E-AA4E-A5E3-8DEF6983BF85}"/>
              </a:ext>
            </a:extLst>
          </p:cNvPr>
          <p:cNvSpPr>
            <a:spLocks noGrp="1"/>
          </p:cNvSpPr>
          <p:nvPr>
            <p:ph type="ctrTitle"/>
          </p:nvPr>
        </p:nvSpPr>
        <p:spPr>
          <a:xfrm>
            <a:off x="1104900" y="449263"/>
            <a:ext cx="9144000" cy="617537"/>
          </a:xfrm>
        </p:spPr>
        <p:txBody>
          <a:bodyPr>
            <a:normAutofit/>
          </a:bodyPr>
          <a:lstStyle/>
          <a:p>
            <a:r>
              <a:rPr lang="en-US" sz="2000" dirty="0"/>
              <a:t>How To Build </a:t>
            </a:r>
            <a:r>
              <a:rPr lang="en-US" sz="2000" dirty="0" err="1"/>
              <a:t>MicrofrontEnds</a:t>
            </a:r>
            <a:endParaRPr lang="en-US" sz="2000" dirty="0"/>
          </a:p>
        </p:txBody>
      </p:sp>
    </p:spTree>
    <p:extLst>
      <p:ext uri="{BB962C8B-B14F-4D97-AF65-F5344CB8AC3E}">
        <p14:creationId xmlns:p14="http://schemas.microsoft.com/office/powerpoint/2010/main" val="1619651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A5E9-641E-AA4E-A5E3-8DEF6983BF85}"/>
              </a:ext>
            </a:extLst>
          </p:cNvPr>
          <p:cNvSpPr>
            <a:spLocks noGrp="1"/>
          </p:cNvSpPr>
          <p:nvPr>
            <p:ph type="ctrTitle"/>
          </p:nvPr>
        </p:nvSpPr>
        <p:spPr>
          <a:xfrm>
            <a:off x="1104900" y="449263"/>
            <a:ext cx="9144000" cy="617537"/>
          </a:xfrm>
        </p:spPr>
        <p:txBody>
          <a:bodyPr>
            <a:normAutofit/>
          </a:bodyPr>
          <a:lstStyle/>
          <a:p>
            <a:r>
              <a:rPr lang="en-US" sz="2000" dirty="0"/>
              <a:t>MFD: Versioning</a:t>
            </a:r>
          </a:p>
        </p:txBody>
      </p:sp>
      <p:pic>
        <p:nvPicPr>
          <p:cNvPr id="3" name="Picture 2">
            <a:extLst>
              <a:ext uri="{FF2B5EF4-FFF2-40B4-BE49-F238E27FC236}">
                <a16:creationId xmlns:a16="http://schemas.microsoft.com/office/drawing/2014/main" id="{0AD13719-F75E-8B49-863F-0228B5E43AB7}"/>
              </a:ext>
            </a:extLst>
          </p:cNvPr>
          <p:cNvPicPr>
            <a:picLocks noChangeAspect="1"/>
          </p:cNvPicPr>
          <p:nvPr/>
        </p:nvPicPr>
        <p:blipFill>
          <a:blip r:embed="rId3">
            <a:extLst>
              <a:ext uri="{BEBA8EAE-BF5A-486C-A8C5-ECC9F3942E4B}">
                <a14:imgProps xmlns:a14="http://schemas.microsoft.com/office/drawing/2010/main">
                  <a14:imgLayer>
                    <a14:imgEffect>
                      <a14:colorTemperature colorTemp="7200"/>
                    </a14:imgEffect>
                  </a14:imgLayer>
                </a14:imgProps>
              </a:ext>
            </a:extLst>
          </a:blip>
          <a:stretch>
            <a:fillRect/>
          </a:stretch>
        </p:blipFill>
        <p:spPr>
          <a:xfrm>
            <a:off x="514350" y="1530349"/>
            <a:ext cx="5657850" cy="5190853"/>
          </a:xfrm>
          <a:prstGeom prst="rect">
            <a:avLst/>
          </a:prstGeom>
          <a:ln>
            <a:solidFill>
              <a:schemeClr val="accent1">
                <a:lumMod val="40000"/>
                <a:lumOff val="60000"/>
              </a:schemeClr>
            </a:solidFill>
          </a:ln>
        </p:spPr>
      </p:pic>
    </p:spTree>
    <p:extLst>
      <p:ext uri="{BB962C8B-B14F-4D97-AF65-F5344CB8AC3E}">
        <p14:creationId xmlns:p14="http://schemas.microsoft.com/office/powerpoint/2010/main" val="1360365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A5E9-641E-AA4E-A5E3-8DEF6983BF85}"/>
              </a:ext>
            </a:extLst>
          </p:cNvPr>
          <p:cNvSpPr>
            <a:spLocks noGrp="1"/>
          </p:cNvSpPr>
          <p:nvPr>
            <p:ph type="ctrTitle"/>
          </p:nvPr>
        </p:nvSpPr>
        <p:spPr>
          <a:xfrm>
            <a:off x="1104900" y="449263"/>
            <a:ext cx="9144000" cy="617537"/>
          </a:xfrm>
        </p:spPr>
        <p:txBody>
          <a:bodyPr>
            <a:normAutofit/>
          </a:bodyPr>
          <a:lstStyle/>
          <a:p>
            <a:r>
              <a:rPr lang="en-US" sz="2000" dirty="0"/>
              <a:t>MFD: Stitching Layer</a:t>
            </a:r>
          </a:p>
        </p:txBody>
      </p:sp>
    </p:spTree>
    <p:extLst>
      <p:ext uri="{BB962C8B-B14F-4D97-AF65-F5344CB8AC3E}">
        <p14:creationId xmlns:p14="http://schemas.microsoft.com/office/powerpoint/2010/main" val="903288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A5E9-641E-AA4E-A5E3-8DEF6983BF85}"/>
              </a:ext>
            </a:extLst>
          </p:cNvPr>
          <p:cNvSpPr>
            <a:spLocks noGrp="1"/>
          </p:cNvSpPr>
          <p:nvPr>
            <p:ph type="ctrTitle"/>
          </p:nvPr>
        </p:nvSpPr>
        <p:spPr>
          <a:xfrm>
            <a:off x="1104900" y="449263"/>
            <a:ext cx="9144000" cy="617537"/>
          </a:xfrm>
        </p:spPr>
        <p:txBody>
          <a:bodyPr>
            <a:normAutofit/>
          </a:bodyPr>
          <a:lstStyle/>
          <a:p>
            <a:r>
              <a:rPr lang="en-US" sz="2000" dirty="0"/>
              <a:t>MFD: Communication Layer</a:t>
            </a:r>
          </a:p>
        </p:txBody>
      </p:sp>
    </p:spTree>
    <p:extLst>
      <p:ext uri="{BB962C8B-B14F-4D97-AF65-F5344CB8AC3E}">
        <p14:creationId xmlns:p14="http://schemas.microsoft.com/office/powerpoint/2010/main" val="2242783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A5E9-641E-AA4E-A5E3-8DEF6983BF85}"/>
              </a:ext>
            </a:extLst>
          </p:cNvPr>
          <p:cNvSpPr>
            <a:spLocks noGrp="1"/>
          </p:cNvSpPr>
          <p:nvPr>
            <p:ph type="ctrTitle"/>
          </p:nvPr>
        </p:nvSpPr>
        <p:spPr>
          <a:xfrm>
            <a:off x="1104900" y="449263"/>
            <a:ext cx="9144000" cy="617537"/>
          </a:xfrm>
        </p:spPr>
        <p:txBody>
          <a:bodyPr>
            <a:normAutofit/>
          </a:bodyPr>
          <a:lstStyle/>
          <a:p>
            <a:r>
              <a:rPr lang="en-US" sz="2000" dirty="0"/>
              <a:t>MFD: Communication</a:t>
            </a:r>
          </a:p>
        </p:txBody>
      </p:sp>
      <p:sp>
        <p:nvSpPr>
          <p:cNvPr id="3" name="Rectangle 2">
            <a:extLst>
              <a:ext uri="{FF2B5EF4-FFF2-40B4-BE49-F238E27FC236}">
                <a16:creationId xmlns:a16="http://schemas.microsoft.com/office/drawing/2014/main" id="{0CF16B20-EE9F-5A41-A75E-6AA913443594}"/>
              </a:ext>
            </a:extLst>
          </p:cNvPr>
          <p:cNvSpPr/>
          <p:nvPr/>
        </p:nvSpPr>
        <p:spPr>
          <a:xfrm>
            <a:off x="977900" y="1752600"/>
            <a:ext cx="4394200" cy="3505200"/>
          </a:xfrm>
          <a:prstGeom prst="rect">
            <a:avLst/>
          </a:prstGeom>
          <a:solidFill>
            <a:schemeClr val="bg2"/>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285750" indent="-285750">
              <a:buFont typeface="Arial" panose="020B0604020202020204" pitchFamily="34" charset="0"/>
              <a:buChar char="•"/>
            </a:pPr>
            <a:r>
              <a:rPr lang="en-US" dirty="0">
                <a:solidFill>
                  <a:schemeClr val="accent1">
                    <a:lumMod val="75000"/>
                  </a:schemeClr>
                </a:solidFill>
              </a:rPr>
              <a:t>Client Side – </a:t>
            </a:r>
          </a:p>
        </p:txBody>
      </p:sp>
      <p:pic>
        <p:nvPicPr>
          <p:cNvPr id="5" name="Picture 4">
            <a:extLst>
              <a:ext uri="{FF2B5EF4-FFF2-40B4-BE49-F238E27FC236}">
                <a16:creationId xmlns:a16="http://schemas.microsoft.com/office/drawing/2014/main" id="{711CA819-AB72-3547-B223-57BB0FD12C43}"/>
              </a:ext>
            </a:extLst>
          </p:cNvPr>
          <p:cNvPicPr>
            <a:picLocks noChangeAspect="1"/>
          </p:cNvPicPr>
          <p:nvPr/>
        </p:nvPicPr>
        <p:blipFill rotWithShape="1">
          <a:blip r:embed="rId2"/>
          <a:srcRect l="7870" t="6551" r="38657" b="30741"/>
          <a:stretch/>
        </p:blipFill>
        <p:spPr>
          <a:xfrm>
            <a:off x="5372100" y="1092200"/>
            <a:ext cx="5867400" cy="4300538"/>
          </a:xfrm>
          <a:prstGeom prst="rect">
            <a:avLst/>
          </a:prstGeom>
        </p:spPr>
      </p:pic>
    </p:spTree>
    <p:extLst>
      <p:ext uri="{BB962C8B-B14F-4D97-AF65-F5344CB8AC3E}">
        <p14:creationId xmlns:p14="http://schemas.microsoft.com/office/powerpoint/2010/main" val="2078810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0A5E9-641E-AA4E-A5E3-8DEF6983BF85}"/>
              </a:ext>
            </a:extLst>
          </p:cNvPr>
          <p:cNvSpPr>
            <a:spLocks noGrp="1"/>
          </p:cNvSpPr>
          <p:nvPr>
            <p:ph type="ctrTitle"/>
          </p:nvPr>
        </p:nvSpPr>
        <p:spPr>
          <a:xfrm>
            <a:off x="1104900" y="449263"/>
            <a:ext cx="9144000" cy="617537"/>
          </a:xfrm>
        </p:spPr>
        <p:txBody>
          <a:bodyPr>
            <a:normAutofit/>
          </a:bodyPr>
          <a:lstStyle/>
          <a:p>
            <a:r>
              <a:rPr lang="en-US" sz="2000" dirty="0"/>
              <a:t>MFD: Routing</a:t>
            </a:r>
          </a:p>
        </p:txBody>
      </p:sp>
    </p:spTree>
    <p:extLst>
      <p:ext uri="{BB962C8B-B14F-4D97-AF65-F5344CB8AC3E}">
        <p14:creationId xmlns:p14="http://schemas.microsoft.com/office/powerpoint/2010/main" val="29802997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1521</TotalTime>
  <Words>681</Words>
  <Application>Microsoft Macintosh PowerPoint</Application>
  <PresentationFormat>Widescreen</PresentationFormat>
  <Paragraphs>100</Paragraphs>
  <Slides>12</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What is Micro-FrontEnds</vt:lpstr>
      <vt:lpstr>Micro-FrontEnds | Key Tenets</vt:lpstr>
      <vt:lpstr>Identifying MicroFrontEnds</vt:lpstr>
      <vt:lpstr>How To Build MicrofrontEnds</vt:lpstr>
      <vt:lpstr>MFD: Versioning</vt:lpstr>
      <vt:lpstr>MFD: Stitching Layer</vt:lpstr>
      <vt:lpstr>MFD: Communication Layer</vt:lpstr>
      <vt:lpstr>MFD: Communication</vt:lpstr>
      <vt:lpstr>MFD: Routing</vt:lpstr>
      <vt:lpstr>Case Study 1</vt:lpstr>
      <vt:lpstr>Case Study 1</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Microfront End</dc:title>
  <dc:creator>Mani Grover</dc:creator>
  <cp:lastModifiedBy>Mani Grover</cp:lastModifiedBy>
  <cp:revision>19</cp:revision>
  <dcterms:created xsi:type="dcterms:W3CDTF">2020-11-01T20:30:41Z</dcterms:created>
  <dcterms:modified xsi:type="dcterms:W3CDTF">2020-11-02T21:52:01Z</dcterms:modified>
</cp:coreProperties>
</file>

<file path=docProps/thumbnail.jpeg>
</file>